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  <p:sldMasterId id="2147483684" r:id="rId2"/>
  </p:sldMasterIdLst>
  <p:notesMasterIdLst>
    <p:notesMasterId r:id="rId30"/>
  </p:notesMasterIdLst>
  <p:sldIdLst>
    <p:sldId id="372" r:id="rId3"/>
    <p:sldId id="357" r:id="rId4"/>
    <p:sldId id="421" r:id="rId5"/>
    <p:sldId id="422" r:id="rId6"/>
    <p:sldId id="359" r:id="rId7"/>
    <p:sldId id="360" r:id="rId8"/>
    <p:sldId id="428" r:id="rId9"/>
    <p:sldId id="427" r:id="rId10"/>
    <p:sldId id="361" r:id="rId11"/>
    <p:sldId id="435" r:id="rId12"/>
    <p:sldId id="436" r:id="rId13"/>
    <p:sldId id="429" r:id="rId14"/>
    <p:sldId id="425" r:id="rId15"/>
    <p:sldId id="423" r:id="rId16"/>
    <p:sldId id="424" r:id="rId17"/>
    <p:sldId id="301" r:id="rId18"/>
    <p:sldId id="430" r:id="rId19"/>
    <p:sldId id="431" r:id="rId20"/>
    <p:sldId id="432" r:id="rId21"/>
    <p:sldId id="303" r:id="rId22"/>
    <p:sldId id="364" r:id="rId23"/>
    <p:sldId id="365" r:id="rId24"/>
    <p:sldId id="367" r:id="rId25"/>
    <p:sldId id="433" r:id="rId26"/>
    <p:sldId id="434" r:id="rId27"/>
    <p:sldId id="420" r:id="rId28"/>
    <p:sldId id="412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2504"/>
    <a:srgbClr val="FA340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46" autoAdjust="0"/>
    <p:restoredTop sz="89282" autoAdjust="0"/>
  </p:normalViewPr>
  <p:slideViewPr>
    <p:cSldViewPr>
      <p:cViewPr varScale="1">
        <p:scale>
          <a:sx n="86" d="100"/>
          <a:sy n="86" d="100"/>
        </p:scale>
        <p:origin x="-12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BA06C8-EFC6-434A-BC8C-EDA07C185E50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2280DC-0731-4B5B-83C3-27BD6EFD715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80DC-0731-4B5B-83C3-27BD6EFD715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40BC11-5F9E-4961-8BD2-86D97D97C712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40BC11-5F9E-4961-8BD2-86D97D97C712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40BC11-5F9E-4961-8BD2-86D97D97C712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876C41-28F8-45D4-90A1-47AF8211098A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40BC11-5F9E-4961-8BD2-86D97D97C712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19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dirty="0" smtClean="0"/>
          </a:p>
        </p:txBody>
      </p:sp>
      <p:sp>
        <p:nvSpPr>
          <p:cNvPr id="2519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191562-24CE-4E2D-B3C2-DAC48B27217F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C051E4-4A4A-4ED2-94D6-00C4D4A995E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28A607-BABF-4AE2-8D86-A5E4A730C6D2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05B84-BD26-4F5F-9F9A-E0DB1AF25879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I.R.I.S. Solutions &amp; Experts</a:t>
            </a:r>
            <a:endParaRPr lang="en-GB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 smtClean="0"/>
              <a:t>From paper to SharePoint</a:t>
            </a:r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05B84-BD26-4F5F-9F9A-E0DB1AF25879}" type="slidenum">
              <a:rPr lang="en-GB" smtClean="0"/>
              <a:pPr/>
              <a:t>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I.R.I.S. Solutions &amp; Experts</a:t>
            </a:r>
            <a:endParaRPr lang="en-GB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 smtClean="0"/>
              <a:t>From paper to SharePoint</a:t>
            </a:r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40BC11-5F9E-4961-8BD2-86D97D97C712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40BC11-5F9E-4961-8BD2-86D97D97C712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40BC11-5F9E-4961-8BD2-86D97D97C712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11AB519-108D-493C-9D32-3052BD2BBD05}" type="slidenum">
              <a:rPr lang="en-US" smtClean="0"/>
              <a:pPr/>
              <a:t>25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80DC-0731-4B5B-83C3-27BD6EFD7155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59B73-7BAC-4873-A448-B27E3716540A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E9C0-0EFE-4BCB-95E5-CABF6C65C7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  <a:lvl2pPr>
              <a:defRPr>
                <a:solidFill>
                  <a:schemeClr val="tx2">
                    <a:lumMod val="50000"/>
                  </a:schemeClr>
                </a:solidFill>
              </a:defRPr>
            </a:lvl2pPr>
            <a:lvl3pPr>
              <a:defRPr>
                <a:solidFill>
                  <a:schemeClr val="tx2">
                    <a:lumMod val="50000"/>
                  </a:schemeClr>
                </a:solidFill>
              </a:defRPr>
            </a:lvl3pPr>
            <a:lvl4pPr>
              <a:defRPr>
                <a:solidFill>
                  <a:schemeClr val="tx2">
                    <a:lumMod val="50000"/>
                  </a:schemeClr>
                </a:solidFill>
              </a:defRPr>
            </a:lvl4pPr>
            <a:lvl5pPr>
              <a:defRPr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59B73-7BAC-4873-A448-B27E3716540A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E9C0-0EFE-4BCB-95E5-CABF6C65C7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59B73-7BAC-4873-A448-B27E3716540A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E9C0-0EFE-4BCB-95E5-CABF6C65C7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59B73-7BAC-4873-A448-B27E3716540A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E9C0-0EFE-4BCB-95E5-CABF6C65C7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59B73-7BAC-4873-A448-B27E3716540A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E9C0-0EFE-4BCB-95E5-CABF6C65C7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59B73-7BAC-4873-A448-B27E3716540A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E9C0-0EFE-4BCB-95E5-CABF6C65C7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59B73-7BAC-4873-A448-B27E3716540A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E9C0-0EFE-4BCB-95E5-CABF6C65C7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59B73-7BAC-4873-A448-B27E3716540A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E9C0-0EFE-4BCB-95E5-CABF6C65C7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59B73-7BAC-4873-A448-B27E3716540A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E9C0-0EFE-4BCB-95E5-CABF6C65C7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59B73-7BAC-4873-A448-B27E3716540A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E9C0-0EFE-4BCB-95E5-CABF6C65C7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59B73-7BAC-4873-A448-B27E3716540A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E9C0-0EFE-4BCB-95E5-CABF6C65C7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C6039-2A35-4B48-8705-3C8985359CD7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0190A-CFAE-4E9A-A644-03D85E7D2D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C6039-2A35-4B48-8705-3C8985359CD7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0190A-CFAE-4E9A-A644-03D85E7D2D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C6039-2A35-4B48-8705-3C8985359CD7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0190A-CFAE-4E9A-A644-03D85E7D2D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C6039-2A35-4B48-8705-3C8985359CD7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0190A-CFAE-4E9A-A644-03D85E7D2D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C6039-2A35-4B48-8705-3C8985359CD7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0190A-CFAE-4E9A-A644-03D85E7D2D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C6039-2A35-4B48-8705-3C8985359CD7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0190A-CFAE-4E9A-A644-03D85E7D2D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C6039-2A35-4B48-8705-3C8985359CD7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0190A-CFAE-4E9A-A644-03D85E7D2D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C6039-2A35-4B48-8705-3C8985359CD7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0190A-CFAE-4E9A-A644-03D85E7D2D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C6039-2A35-4B48-8705-3C8985359CD7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0190A-CFAE-4E9A-A644-03D85E7D2D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C6039-2A35-4B48-8705-3C8985359CD7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0190A-CFAE-4E9A-A644-03D85E7D2D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C6039-2A35-4B48-8705-3C8985359CD7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0190A-CFAE-4E9A-A644-03D85E7D2D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IRISLink2010-PPT-content-01c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59B73-7BAC-4873-A448-B27E3716540A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BE9C0-0EFE-4BCB-95E5-CABF6C65C7E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RISLink2010-PPT-content-01b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C6039-2A35-4B48-8705-3C8985359CD7}" type="datetimeFigureOut">
              <a:rPr lang="en-US" smtClean="0"/>
              <a:pPr/>
              <a:t>2/8/2010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0190A-CFAE-4E9A-A644-03D85E7D2D3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0.jpeg"/><Relationship Id="rId7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3" Type="http://schemas.openxmlformats.org/officeDocument/2006/relationships/image" Target="../media/image16.png"/><Relationship Id="rId21" Type="http://schemas.openxmlformats.org/officeDocument/2006/relationships/image" Target="../media/image34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9.png"/><Relationship Id="rId20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24" Type="http://schemas.openxmlformats.org/officeDocument/2006/relationships/image" Target="../media/image4.gif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23" Type="http://schemas.openxmlformats.org/officeDocument/2006/relationships/image" Target="../media/image36.jpeg"/><Relationship Id="rId10" Type="http://schemas.openxmlformats.org/officeDocument/2006/relationships/image" Target="../media/image23.png"/><Relationship Id="rId19" Type="http://schemas.openxmlformats.org/officeDocument/2006/relationships/image" Target="../media/image32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Relationship Id="rId22" Type="http://schemas.openxmlformats.org/officeDocument/2006/relationships/image" Target="../media/image3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gif"/><Relationship Id="rId4" Type="http://schemas.openxmlformats.org/officeDocument/2006/relationships/image" Target="../media/image4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jpeg"/><Relationship Id="rId9" Type="http://schemas.openxmlformats.org/officeDocument/2006/relationships/image" Target="../media/image44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gif"/><Relationship Id="rId3" Type="http://schemas.openxmlformats.org/officeDocument/2006/relationships/image" Target="../media/image47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70.png"/><Relationship Id="rId12" Type="http://schemas.openxmlformats.org/officeDocument/2006/relationships/image" Target="../media/image74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nsancini\Desktop\Global%20Solutions\Chris\IRISPowerscan.wmv" TargetMode="External"/><Relationship Id="rId6" Type="http://schemas.openxmlformats.org/officeDocument/2006/relationships/image" Target="../media/image69.png"/><Relationship Id="rId11" Type="http://schemas.openxmlformats.org/officeDocument/2006/relationships/image" Target="../media/image73.png"/><Relationship Id="rId5" Type="http://schemas.openxmlformats.org/officeDocument/2006/relationships/image" Target="../media/image68.png"/><Relationship Id="rId10" Type="http://schemas.openxmlformats.org/officeDocument/2006/relationships/image" Target="../media/image72.png"/><Relationship Id="rId4" Type="http://schemas.openxmlformats.org/officeDocument/2006/relationships/image" Target="../media/image67.jpeg"/><Relationship Id="rId9" Type="http://schemas.openxmlformats.org/officeDocument/2006/relationships/image" Target="../media/image7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7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RISLink2010-PPT-cov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4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5572140"/>
            <a:ext cx="185735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285720" y="2928934"/>
            <a:ext cx="8501122" cy="1470025"/>
          </a:xfrm>
        </p:spPr>
        <p:txBody>
          <a:bodyPr>
            <a:noAutofit/>
          </a:bodyPr>
          <a:lstStyle/>
          <a:p>
            <a:r>
              <a:rPr lang="en-GB" sz="3600" dirty="0" smtClean="0"/>
              <a:t>Document Capture with </a:t>
            </a:r>
            <a:br>
              <a:rPr lang="en-GB" sz="3600" dirty="0" smtClean="0"/>
            </a:br>
            <a:r>
              <a:rPr lang="en-GB" sz="3600" dirty="0" smtClean="0"/>
              <a:t>I.R.I.S. scanning platform to</a:t>
            </a:r>
            <a:br>
              <a:rPr lang="en-GB" sz="3600" dirty="0" smtClean="0"/>
            </a:br>
            <a:r>
              <a:rPr lang="en-GB" sz="3600" dirty="0" smtClean="0"/>
              <a:t>Microsoft SharePoint</a:t>
            </a:r>
            <a:endParaRPr lang="en-US" sz="3600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1357290" y="4643446"/>
            <a:ext cx="6400800" cy="1752600"/>
          </a:xfrm>
        </p:spPr>
        <p:txBody>
          <a:bodyPr>
            <a:normAutofit/>
          </a:bodyPr>
          <a:lstStyle/>
          <a:p>
            <a:r>
              <a:rPr lang="en-GB" sz="2800" dirty="0" smtClean="0"/>
              <a:t>End-to-end document capture, indexation, OCR to Microsoft SharePoint</a:t>
            </a:r>
            <a:endParaRPr lang="en-US" sz="2800" dirty="0"/>
          </a:p>
        </p:txBody>
      </p:sp>
      <p:pic>
        <p:nvPicPr>
          <p:cNvPr id="5" name="Picture 4" descr="IPS-3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5857892"/>
            <a:ext cx="2819401" cy="514518"/>
          </a:xfrm>
          <a:prstGeom prst="rect">
            <a:avLst/>
          </a:prstGeom>
          <a:effectLst/>
        </p:spPr>
      </p:pic>
      <p:pic>
        <p:nvPicPr>
          <p:cNvPr id="10" name="Picture 2" descr="http://i.ehow.com/images/GlobalPhoto/Articles/2165927/sharepoint-logo-main_Fu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5857892"/>
            <a:ext cx="2209800" cy="556766"/>
          </a:xfrm>
          <a:prstGeom prst="rect">
            <a:avLst/>
          </a:prstGeom>
          <a:noFill/>
          <a:effectLst/>
        </p:spPr>
      </p:pic>
      <p:sp>
        <p:nvSpPr>
          <p:cNvPr id="11" name="Down Arrow 10"/>
          <p:cNvSpPr/>
          <p:nvPr/>
        </p:nvSpPr>
        <p:spPr>
          <a:xfrm rot="16200000">
            <a:off x="4295776" y="5848364"/>
            <a:ext cx="838200" cy="714380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1143000"/>
          </a:xfrm>
          <a:effectLst/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Typical Company Needs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357290" y="1428736"/>
            <a:ext cx="6324600" cy="447200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2800" dirty="0" smtClean="0">
                <a:solidFill>
                  <a:schemeClr val="tx2"/>
                </a:solidFill>
              </a:rPr>
              <a:t>High speed scanning of documents</a:t>
            </a:r>
          </a:p>
          <a:p>
            <a:pPr algn="ctr">
              <a:buNone/>
            </a:pPr>
            <a:endParaRPr lang="en-GB" sz="2000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en-GB" sz="2800" dirty="0" smtClean="0">
                <a:solidFill>
                  <a:schemeClr val="tx2"/>
                </a:solidFill>
              </a:rPr>
              <a:t>Separate, Classify and Rename these documents and Extract key data</a:t>
            </a:r>
          </a:p>
          <a:p>
            <a:pPr algn="ctr">
              <a:buNone/>
            </a:pPr>
            <a:endParaRPr lang="en-GB" sz="2000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en-GB" sz="2800" dirty="0" smtClean="0">
                <a:solidFill>
                  <a:schemeClr val="tx2"/>
                </a:solidFill>
              </a:rPr>
              <a:t>Create and Compress into different types of searchable documents</a:t>
            </a:r>
          </a:p>
          <a:p>
            <a:pPr algn="ctr">
              <a:buNone/>
            </a:pPr>
            <a:endParaRPr lang="en-GB" sz="2800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en-GB" sz="2800" dirty="0" smtClean="0">
                <a:solidFill>
                  <a:schemeClr val="tx2"/>
                </a:solidFill>
              </a:rPr>
              <a:t>Storage on a Document Management System according to document classification and extracted data</a:t>
            </a:r>
          </a:p>
        </p:txBody>
      </p:sp>
      <p:sp>
        <p:nvSpPr>
          <p:cNvPr id="5" name="Down Arrow 4"/>
          <p:cNvSpPr/>
          <p:nvPr/>
        </p:nvSpPr>
        <p:spPr>
          <a:xfrm>
            <a:off x="4114800" y="1928802"/>
            <a:ext cx="838200" cy="457200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sp>
        <p:nvSpPr>
          <p:cNvPr id="6" name="Down Arrow 5"/>
          <p:cNvSpPr/>
          <p:nvPr/>
        </p:nvSpPr>
        <p:spPr>
          <a:xfrm>
            <a:off x="4114800" y="3286124"/>
            <a:ext cx="838200" cy="457200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4114800" y="4643446"/>
            <a:ext cx="838200" cy="457200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ultista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4559866"/>
            <a:ext cx="2071702" cy="94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own Arrow 4"/>
          <p:cNvSpPr>
            <a:spLocks noChangeAspect="1"/>
          </p:cNvSpPr>
          <p:nvPr/>
        </p:nvSpPr>
        <p:spPr>
          <a:xfrm>
            <a:off x="4357686" y="3774048"/>
            <a:ext cx="572393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7" name="Content Placeholder 3" descr="IPS-3d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087242" y="1571612"/>
            <a:ext cx="3522970" cy="642942"/>
          </a:xfrm>
        </p:spPr>
      </p:pic>
      <p:grpSp>
        <p:nvGrpSpPr>
          <p:cNvPr id="3" name="Group 10"/>
          <p:cNvGrpSpPr/>
          <p:nvPr/>
        </p:nvGrpSpPr>
        <p:grpSpPr>
          <a:xfrm>
            <a:off x="3857620" y="1559470"/>
            <a:ext cx="3121561" cy="2143140"/>
            <a:chOff x="3857620" y="1559470"/>
            <a:chExt cx="3121561" cy="2143140"/>
          </a:xfrm>
        </p:grpSpPr>
        <p:pic>
          <p:nvPicPr>
            <p:cNvPr id="12" name="Picture 2" descr="C:\Documents and Settings\nsancini\Desktop\I.R.I.S. Products\Visuals\icons\ProDEFscanner-modeltyp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643570" y="1559470"/>
              <a:ext cx="1335611" cy="1195372"/>
            </a:xfrm>
            <a:prstGeom prst="rect">
              <a:avLst/>
            </a:prstGeom>
            <a:noFill/>
          </p:spPr>
        </p:pic>
        <p:pic>
          <p:nvPicPr>
            <p:cNvPr id="13" name="Picture 4" descr="http://www.hudsonlibrary.org/Hudson%20Website/Computer%20Lab/MPj04100840000%5B1%5D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857620" y="2273850"/>
              <a:ext cx="1632191" cy="1428760"/>
            </a:xfrm>
            <a:prstGeom prst="rect">
              <a:avLst/>
            </a:prstGeom>
            <a:noFill/>
          </p:spPr>
        </p:pic>
        <p:cxnSp>
          <p:nvCxnSpPr>
            <p:cNvPr id="14" name="Straight Connector 13"/>
            <p:cNvCxnSpPr/>
            <p:nvPr/>
          </p:nvCxnSpPr>
          <p:spPr>
            <a:xfrm rot="10800000" flipV="1">
              <a:off x="4429124" y="2416726"/>
              <a:ext cx="1714512" cy="285752"/>
            </a:xfrm>
            <a:prstGeom prst="line">
              <a:avLst/>
            </a:prstGeom>
            <a:ln>
              <a:headEnd type="oval" w="lg" len="lg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0" y="357166"/>
            <a:ext cx="9144000" cy="7694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chemeClr val="accent1">
                    <a:lumMod val="75000"/>
                  </a:schemeClr>
                </a:solidFill>
              </a:rPr>
              <a:t>Low volume solution</a:t>
            </a:r>
            <a:endParaRPr lang="en-GB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5" name="Picture 2" descr="http://i.ehow.com/images/GlobalPhoto/Articles/2165927/sharepoint-logo-main_Ful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5643578"/>
            <a:ext cx="2551832" cy="642942"/>
          </a:xfrm>
          <a:prstGeom prst="rect">
            <a:avLst/>
          </a:prstGeom>
          <a:noFill/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ultista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5357826"/>
            <a:ext cx="2071702" cy="94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own Arrow 4"/>
          <p:cNvSpPr/>
          <p:nvPr/>
        </p:nvSpPr>
        <p:spPr>
          <a:xfrm>
            <a:off x="4460075" y="4841066"/>
            <a:ext cx="392914" cy="3923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6" name="Picture 5" descr="server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24237" y="3462730"/>
            <a:ext cx="896435" cy="880730"/>
          </a:xfrm>
          <a:prstGeom prst="rect">
            <a:avLst/>
          </a:prstGeom>
        </p:spPr>
      </p:pic>
      <p:pic>
        <p:nvPicPr>
          <p:cNvPr id="7" name="Picture 4" descr="E:\Data\IRIS\PT\IRISLink\Images\0-IRISDoc9Server-3d.jpg"/>
          <p:cNvPicPr>
            <a:picLocks noChangeAspect="1" noChangeArrowheads="1"/>
          </p:cNvPicPr>
          <p:nvPr/>
        </p:nvPicPr>
        <p:blipFill>
          <a:blip r:embed="rId4" cstate="print"/>
          <a:srcRect t="15306" b="8163"/>
          <a:stretch>
            <a:fillRect/>
          </a:stretch>
        </p:blipFill>
        <p:spPr bwMode="auto">
          <a:xfrm>
            <a:off x="3214678" y="4429132"/>
            <a:ext cx="3111500" cy="357190"/>
          </a:xfrm>
          <a:prstGeom prst="rect">
            <a:avLst/>
          </a:prstGeom>
          <a:noFill/>
        </p:spPr>
      </p:pic>
      <p:sp>
        <p:nvSpPr>
          <p:cNvPr id="8" name="Rounded Rectangle 7"/>
          <p:cNvSpPr/>
          <p:nvPr/>
        </p:nvSpPr>
        <p:spPr>
          <a:xfrm>
            <a:off x="1734207" y="2791243"/>
            <a:ext cx="5817476" cy="637757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scene3d>
            <a:camera prst="orthographicFront"/>
            <a:lightRig rig="balanced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8"/>
          <p:cNvGrpSpPr/>
          <p:nvPr/>
        </p:nvGrpSpPr>
        <p:grpSpPr>
          <a:xfrm>
            <a:off x="1285852" y="1571612"/>
            <a:ext cx="1629462" cy="1118724"/>
            <a:chOff x="857224" y="357166"/>
            <a:chExt cx="1629462" cy="1118724"/>
          </a:xfrm>
        </p:grpSpPr>
        <p:pic>
          <p:nvPicPr>
            <p:cNvPr id="10" name="Picture 2" descr="C:\Documents and Settings\nsancini\Desktop\I.R.I.S. Products\Visuals\icons\ProDEFscanner-modeltyp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789494" y="357166"/>
              <a:ext cx="697192" cy="623987"/>
            </a:xfrm>
            <a:prstGeom prst="rect">
              <a:avLst/>
            </a:prstGeom>
            <a:noFill/>
          </p:spPr>
        </p:pic>
        <p:pic>
          <p:nvPicPr>
            <p:cNvPr id="11" name="Picture 4" descr="http://www.hudsonlibrary.org/Hudson%20Website/Computer%20Lab/MPj04100840000%5B1%5D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57224" y="730074"/>
              <a:ext cx="852007" cy="745816"/>
            </a:xfrm>
            <a:prstGeom prst="rect">
              <a:avLst/>
            </a:prstGeom>
            <a:noFill/>
          </p:spPr>
        </p:pic>
        <p:cxnSp>
          <p:nvCxnSpPr>
            <p:cNvPr id="12" name="Straight Connector 11"/>
            <p:cNvCxnSpPr/>
            <p:nvPr/>
          </p:nvCxnSpPr>
          <p:spPr>
            <a:xfrm rot="10800000" flipV="1">
              <a:off x="1155550" y="804656"/>
              <a:ext cx="894979" cy="149163"/>
            </a:xfrm>
            <a:prstGeom prst="line">
              <a:avLst/>
            </a:prstGeom>
            <a:ln>
              <a:headEnd type="oval" w="lg" len="lg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Content Placeholder 3" descr="IPS-3d.gif"/>
          <p:cNvPicPr>
            <a:picLocks noGrp="1" noChangeAspect="1"/>
          </p:cNvPicPr>
          <p:nvPr>
            <p:ph idx="1"/>
          </p:nvPr>
        </p:nvPicPr>
        <p:blipFill>
          <a:blip r:embed="rId7" cstate="print"/>
          <a:stretch>
            <a:fillRect/>
          </a:stretch>
        </p:blipFill>
        <p:spPr>
          <a:xfrm>
            <a:off x="608667" y="1571612"/>
            <a:ext cx="1677317" cy="306111"/>
          </a:xfrm>
        </p:spPr>
      </p:pic>
      <p:grpSp>
        <p:nvGrpSpPr>
          <p:cNvPr id="3" name="Group 13"/>
          <p:cNvGrpSpPr/>
          <p:nvPr/>
        </p:nvGrpSpPr>
        <p:grpSpPr>
          <a:xfrm>
            <a:off x="3929058" y="1595896"/>
            <a:ext cx="1629462" cy="1118724"/>
            <a:chOff x="857224" y="357166"/>
            <a:chExt cx="1629462" cy="1118724"/>
          </a:xfrm>
        </p:grpSpPr>
        <p:pic>
          <p:nvPicPr>
            <p:cNvPr id="15" name="Picture 2" descr="C:\Documents and Settings\nsancini\Desktop\I.R.I.S. Products\Visuals\icons\ProDEFscanner-modeltyp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789494" y="357166"/>
              <a:ext cx="697192" cy="623987"/>
            </a:xfrm>
            <a:prstGeom prst="rect">
              <a:avLst/>
            </a:prstGeom>
            <a:noFill/>
          </p:spPr>
        </p:pic>
        <p:pic>
          <p:nvPicPr>
            <p:cNvPr id="16" name="Picture 4" descr="http://www.hudsonlibrary.org/Hudson%20Website/Computer%20Lab/MPj04100840000%5B1%5D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57224" y="730074"/>
              <a:ext cx="852007" cy="745816"/>
            </a:xfrm>
            <a:prstGeom prst="rect">
              <a:avLst/>
            </a:prstGeom>
            <a:noFill/>
          </p:spPr>
        </p:pic>
        <p:cxnSp>
          <p:nvCxnSpPr>
            <p:cNvPr id="17" name="Straight Connector 16"/>
            <p:cNvCxnSpPr/>
            <p:nvPr/>
          </p:nvCxnSpPr>
          <p:spPr>
            <a:xfrm rot="10800000" flipV="1">
              <a:off x="1155550" y="804656"/>
              <a:ext cx="894979" cy="149163"/>
            </a:xfrm>
            <a:prstGeom prst="line">
              <a:avLst/>
            </a:prstGeom>
            <a:ln>
              <a:headEnd type="oval" w="lg" len="lg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17"/>
          <p:cNvGrpSpPr/>
          <p:nvPr/>
        </p:nvGrpSpPr>
        <p:grpSpPr>
          <a:xfrm>
            <a:off x="6657314" y="1571612"/>
            <a:ext cx="1629462" cy="1118724"/>
            <a:chOff x="857224" y="357166"/>
            <a:chExt cx="1629462" cy="1118724"/>
          </a:xfrm>
        </p:grpSpPr>
        <p:pic>
          <p:nvPicPr>
            <p:cNvPr id="19" name="Picture 2" descr="C:\Documents and Settings\nsancini\Desktop\I.R.I.S. Products\Visuals\icons\ProDEFscanner-modeltyp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789494" y="357166"/>
              <a:ext cx="697192" cy="623987"/>
            </a:xfrm>
            <a:prstGeom prst="rect">
              <a:avLst/>
            </a:prstGeom>
            <a:noFill/>
          </p:spPr>
        </p:pic>
        <p:pic>
          <p:nvPicPr>
            <p:cNvPr id="20" name="Picture 4" descr="http://www.hudsonlibrary.org/Hudson%20Website/Computer%20Lab/MPj04100840000%5B1%5D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57224" y="730074"/>
              <a:ext cx="852007" cy="745816"/>
            </a:xfrm>
            <a:prstGeom prst="rect">
              <a:avLst/>
            </a:prstGeom>
            <a:noFill/>
          </p:spPr>
        </p:pic>
        <p:cxnSp>
          <p:nvCxnSpPr>
            <p:cNvPr id="21" name="Straight Connector 20"/>
            <p:cNvCxnSpPr/>
            <p:nvPr/>
          </p:nvCxnSpPr>
          <p:spPr>
            <a:xfrm rot="10800000" flipV="1">
              <a:off x="1155550" y="804656"/>
              <a:ext cx="894979" cy="149163"/>
            </a:xfrm>
            <a:prstGeom prst="line">
              <a:avLst/>
            </a:prstGeom>
            <a:ln>
              <a:headEnd type="oval" w="lg" len="lg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2" name="Straight Connector 21"/>
          <p:cNvCxnSpPr/>
          <p:nvPr/>
        </p:nvCxnSpPr>
        <p:spPr>
          <a:xfrm rot="10800000">
            <a:off x="1571604" y="2143116"/>
            <a:ext cx="714382" cy="642944"/>
          </a:xfrm>
          <a:prstGeom prst="line">
            <a:avLst/>
          </a:prstGeom>
          <a:ln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16200000" flipV="1">
            <a:off x="4117080" y="2312284"/>
            <a:ext cx="571506" cy="357192"/>
          </a:xfrm>
          <a:prstGeom prst="line">
            <a:avLst/>
          </a:prstGeom>
          <a:ln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rot="5400000" flipH="1" flipV="1">
            <a:off x="6510253" y="2356883"/>
            <a:ext cx="552652" cy="285750"/>
          </a:xfrm>
          <a:prstGeom prst="line">
            <a:avLst/>
          </a:prstGeom>
          <a:ln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Content Placeholder 3" descr="IPS-3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51873" y="1571612"/>
            <a:ext cx="1677317" cy="306111"/>
          </a:xfrm>
          <a:prstGeom prst="rect">
            <a:avLst/>
          </a:prstGeom>
        </p:spPr>
      </p:pic>
      <p:pic>
        <p:nvPicPr>
          <p:cNvPr id="26" name="Content Placeholder 3" descr="IPS-3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00760" y="1571612"/>
            <a:ext cx="1677317" cy="306111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0" y="357166"/>
            <a:ext cx="9144000" cy="7694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fr-BE" sz="4400" b="1" dirty="0" smtClean="0">
                <a:solidFill>
                  <a:schemeClr val="accent1">
                    <a:lumMod val="75000"/>
                  </a:schemeClr>
                </a:solidFill>
              </a:rPr>
              <a:t>High volume solution</a:t>
            </a:r>
            <a:endParaRPr lang="fr-BE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 rot="5400000" flipH="1" flipV="1">
            <a:off x="4485742" y="3533014"/>
            <a:ext cx="208028" cy="0"/>
          </a:xfrm>
          <a:prstGeom prst="line">
            <a:avLst/>
          </a:prstGeom>
          <a:ln w="25400"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2" descr="http://i.ehow.com/images/GlobalPhoto/Articles/2165927/sharepoint-logo-main_Full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0694" y="5429264"/>
            <a:ext cx="2551832" cy="642942"/>
          </a:xfrm>
          <a:prstGeom prst="rect">
            <a:avLst/>
          </a:prstGeom>
          <a:noFill/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E:\Data\IRIS\PT\IRISLink\Images\0-IRISDoc9Server-3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1122" y="3281354"/>
            <a:ext cx="4080000" cy="612000"/>
          </a:xfrm>
          <a:prstGeom prst="rect">
            <a:avLst/>
          </a:prstGeom>
          <a:noFill/>
        </p:spPr>
      </p:pic>
      <p:pic>
        <p:nvPicPr>
          <p:cNvPr id="4" name="Content Placeholder 3" descr="IPS-3d.gif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643042" y="785794"/>
            <a:ext cx="3550687" cy="648000"/>
          </a:xfrm>
        </p:spPr>
      </p:pic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1719242" y="1428736"/>
            <a:ext cx="7086600" cy="1709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High speed scanning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800" dirty="0" smtClean="0">
                <a:solidFill>
                  <a:schemeClr val="tx2"/>
                </a:solidFill>
                <a:latin typeface="+mn-lt"/>
                <a:cs typeface="+mn-cs"/>
              </a:rPr>
              <a:t>Document separation &amp; identification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GB" sz="2800" dirty="0" smtClean="0">
                <a:solidFill>
                  <a:schemeClr val="tx2"/>
                </a:solidFill>
              </a:rPr>
              <a:t>Document creation and compression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719242" y="3852858"/>
            <a:ext cx="7162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800" dirty="0" smtClean="0">
                <a:solidFill>
                  <a:schemeClr val="tx2"/>
                </a:solidFill>
                <a:latin typeface="+mn-lt"/>
                <a:cs typeface="+mn-cs"/>
              </a:rPr>
              <a:t>Document creation and compression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1719242" y="5495932"/>
            <a:ext cx="7086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800" dirty="0" smtClean="0">
                <a:solidFill>
                  <a:schemeClr val="tx2"/>
                </a:solidFill>
                <a:latin typeface="+mn-lt"/>
                <a:cs typeface="+mn-cs"/>
              </a:rPr>
              <a:t>Document storage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Picture 4" descr="irisdesktop search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82" y="5072074"/>
            <a:ext cx="1555752" cy="1559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" descr="http://michaelcorey.ntirety.com/Portals/1101/images/Microsoft%20Office%20Sharepoint%20log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81122" y="4748219"/>
            <a:ext cx="31146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7215206" y="5786454"/>
            <a:ext cx="1928794" cy="8572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990600" y="1752600"/>
            <a:ext cx="4495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Connects to nearly </a:t>
            </a:r>
            <a:r>
              <a:rPr lang="en-GB" sz="2400" dirty="0" smtClean="0">
                <a:solidFill>
                  <a:schemeClr val="tx2"/>
                </a:solidFill>
                <a:latin typeface="+mn-lt"/>
                <a:cs typeface="+mn-cs"/>
              </a:rPr>
              <a:t>any scanner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GB" sz="2400" dirty="0" smtClean="0">
                <a:solidFill>
                  <a:schemeClr val="tx2"/>
                </a:solidFill>
                <a:latin typeface="+mn-lt"/>
                <a:cs typeface="+mn-cs"/>
              </a:rPr>
              <a:t>Project based </a:t>
            </a:r>
            <a:r>
              <a:rPr lang="en-GB" sz="2400" dirty="0" smtClean="0">
                <a:solidFill>
                  <a:schemeClr val="tx2"/>
                </a:solidFill>
              </a:rPr>
              <a:t>with ready to use templates</a:t>
            </a:r>
            <a:endParaRPr lang="en-GB" sz="2400" dirty="0" smtClean="0">
              <a:solidFill>
                <a:schemeClr val="tx2"/>
              </a:solidFill>
              <a:latin typeface="+mn-lt"/>
              <a:cs typeface="+mn-cs"/>
            </a:endParaRPr>
          </a:p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GB" sz="2400" dirty="0" smtClean="0">
                <a:solidFill>
                  <a:schemeClr val="tx2"/>
                </a:solidFill>
                <a:latin typeface="+mn-lt"/>
                <a:cs typeface="+mn-cs"/>
              </a:rPr>
              <a:t>User friendly interface that can be personalised</a:t>
            </a:r>
          </a:p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GB" sz="2400" dirty="0" smtClean="0">
                <a:solidFill>
                  <a:schemeClr val="tx2"/>
                </a:solidFill>
                <a:latin typeface="+mn-lt"/>
                <a:cs typeface="+mn-cs"/>
              </a:rPr>
              <a:t>Functionality to control user rights and user interface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GB" sz="2400" dirty="0" smtClean="0">
                <a:solidFill>
                  <a:schemeClr val="tx2"/>
                </a:solidFill>
                <a:latin typeface="+mn-lt"/>
                <a:cs typeface="+mn-cs"/>
              </a:rPr>
              <a:t>Can connect to other applications for post-processing of the documents such as Microsoft SharePoint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4" name="Picture 10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6" name="Picture 1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7" name="Picture 1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9" name="Picture 15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0" name="Picture 16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1" name="Picture 17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2" name="Picture 18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3" name="Picture 19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4" name="Picture 20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5867400" y="3505200"/>
            <a:ext cx="2940338" cy="289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5" name="Picture 30" descr="normal_0-MFP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6096000" y="2057400"/>
            <a:ext cx="1113277" cy="96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1" descr="normal_0-screen-validation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7467600" y="1752600"/>
            <a:ext cx="1219200" cy="1393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7" descr="IPS-3d.gif"/>
          <p:cNvPicPr>
            <a:picLocks noChangeAspect="1"/>
          </p:cNvPicPr>
          <p:nvPr/>
        </p:nvPicPr>
        <p:blipFill>
          <a:blip r:embed="rId24" cstate="print"/>
          <a:srcRect t="14286" b="14286"/>
          <a:stretch>
            <a:fillRect/>
          </a:stretch>
        </p:blipFill>
        <p:spPr>
          <a:xfrm>
            <a:off x="990601" y="245786"/>
            <a:ext cx="7467600" cy="973413"/>
          </a:xfrm>
          <a:prstGeom prst="rect">
            <a:avLst/>
          </a:prstGeom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500"/>
                            </p:stCondLst>
                            <p:childTnLst>
                              <p:par>
                                <p:cTn id="7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071802" y="107154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071802" y="178592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GB" dirty="0" smtClean="0"/>
              <a:t>Recognition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3071802" y="250030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 smtClean="0"/>
              <a:t>Separation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3071802" y="392906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 smtClean="0"/>
              <a:t>Indexing</a:t>
            </a:r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3071802" y="535782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 smtClean="0"/>
              <a:t>Document Creation</a:t>
            </a:r>
            <a:endParaRPr lang="en-GB" dirty="0"/>
          </a:p>
        </p:txBody>
      </p:sp>
      <p:sp>
        <p:nvSpPr>
          <p:cNvPr id="19" name="Rounded Rectangle 18"/>
          <p:cNvSpPr/>
          <p:nvPr/>
        </p:nvSpPr>
        <p:spPr>
          <a:xfrm>
            <a:off x="3071802" y="35716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 smtClean="0"/>
              <a:t>Capture</a:t>
            </a:r>
            <a:endParaRPr lang="en-GB" dirty="0"/>
          </a:p>
        </p:txBody>
      </p:sp>
      <p:sp>
        <p:nvSpPr>
          <p:cNvPr id="20" name="Down Arrow 19"/>
          <p:cNvSpPr/>
          <p:nvPr/>
        </p:nvSpPr>
        <p:spPr>
          <a:xfrm>
            <a:off x="4286248" y="85723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071802" y="607220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071802" y="464344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 smtClean="0"/>
              <a:t>Quality Control</a:t>
            </a:r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>
            <a:off x="3071802" y="321468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 smtClean="0"/>
              <a:t>Identification</a:t>
            </a:r>
            <a:endParaRPr lang="en-GB" dirty="0"/>
          </a:p>
        </p:txBody>
      </p:sp>
      <p:sp>
        <p:nvSpPr>
          <p:cNvPr id="22" name="Down Arrow 21"/>
          <p:cNvSpPr/>
          <p:nvPr/>
        </p:nvSpPr>
        <p:spPr>
          <a:xfrm>
            <a:off x="4286248" y="157161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Down Arrow 22"/>
          <p:cNvSpPr/>
          <p:nvPr/>
        </p:nvSpPr>
        <p:spPr>
          <a:xfrm>
            <a:off x="4286248" y="228599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Down Arrow 23"/>
          <p:cNvSpPr/>
          <p:nvPr/>
        </p:nvSpPr>
        <p:spPr>
          <a:xfrm>
            <a:off x="4286248" y="300037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5" name="Down Arrow 24"/>
          <p:cNvSpPr/>
          <p:nvPr/>
        </p:nvSpPr>
        <p:spPr>
          <a:xfrm>
            <a:off x="4286248" y="371475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6" name="Down Arrow 25"/>
          <p:cNvSpPr/>
          <p:nvPr/>
        </p:nvSpPr>
        <p:spPr>
          <a:xfrm>
            <a:off x="4286248" y="442913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7" name="Down Arrow 26"/>
          <p:cNvSpPr/>
          <p:nvPr/>
        </p:nvSpPr>
        <p:spPr>
          <a:xfrm>
            <a:off x="4286248" y="514351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8" name="Down Arrow 27"/>
          <p:cNvSpPr/>
          <p:nvPr/>
        </p:nvSpPr>
        <p:spPr>
          <a:xfrm>
            <a:off x="4286248" y="585789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97687E-6 L 0.34653 -4.97687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/>
          <p:cNvSpPr/>
          <p:nvPr/>
        </p:nvSpPr>
        <p:spPr>
          <a:xfrm>
            <a:off x="0" y="5786454"/>
            <a:ext cx="1571604" cy="8572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73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  <a:effectLst/>
        </p:spPr>
        <p:txBody>
          <a:bodyPr>
            <a:normAutofit/>
          </a:bodyPr>
          <a:lstStyle/>
          <a:p>
            <a:pPr algn="l" eaLnBrk="1" hangingPunct="1"/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User’s workflow</a:t>
            </a:r>
          </a:p>
        </p:txBody>
      </p:sp>
      <p:sp>
        <p:nvSpPr>
          <p:cNvPr id="18474" name="Content Placeholder 2"/>
          <p:cNvSpPr txBox="1">
            <a:spLocks/>
          </p:cNvSpPr>
          <p:nvPr/>
        </p:nvSpPr>
        <p:spPr bwMode="auto">
          <a:xfrm>
            <a:off x="642910" y="2143116"/>
            <a:ext cx="1714512" cy="1000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ClrTx/>
              <a:buBlip>
                <a:blip r:embed="rId2"/>
              </a:buBlip>
            </a:pPr>
            <a:r>
              <a:rPr lang="en-GB" sz="1600" dirty="0" smtClean="0">
                <a:latin typeface="Calibri" pitchFamily="34" charset="0"/>
              </a:rPr>
              <a:t>Scanning</a:t>
            </a:r>
          </a:p>
          <a:p>
            <a:pPr marL="342900" indent="-342900" eaLnBrk="0" hangingPunct="0">
              <a:buClrTx/>
              <a:buBlip>
                <a:blip r:embed="rId2"/>
              </a:buBlip>
            </a:pPr>
            <a:r>
              <a:rPr lang="en-GB" sz="1600" dirty="0" smtClean="0">
                <a:latin typeface="Calibri" pitchFamily="34" charset="0"/>
              </a:rPr>
              <a:t>Validation</a:t>
            </a:r>
          </a:p>
          <a:p>
            <a:pPr marL="342900" indent="-342900" eaLnBrk="0" hangingPunct="0">
              <a:buClrTx/>
              <a:buBlip>
                <a:blip r:embed="rId2"/>
              </a:buBlip>
            </a:pPr>
            <a:r>
              <a:rPr lang="en-GB" sz="1600" dirty="0" smtClean="0">
                <a:latin typeface="Calibri" pitchFamily="34" charset="0"/>
              </a:rPr>
              <a:t>Processing</a:t>
            </a:r>
            <a:endParaRPr lang="en-GB" sz="1600" dirty="0">
              <a:latin typeface="Calibri" pitchFamily="34" charset="0"/>
            </a:endParaRPr>
          </a:p>
        </p:txBody>
      </p:sp>
      <p:sp>
        <p:nvSpPr>
          <p:cNvPr id="18475" name="Content Placeholder 2"/>
          <p:cNvSpPr txBox="1">
            <a:spLocks/>
          </p:cNvSpPr>
          <p:nvPr/>
        </p:nvSpPr>
        <p:spPr bwMode="auto">
          <a:xfrm>
            <a:off x="500063" y="1357298"/>
            <a:ext cx="3500433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 dirty="0" smtClean="0">
                <a:latin typeface="Calibri" pitchFamily="34" charset="0"/>
              </a:rPr>
              <a:t>For the user, there are just 3 processes:</a:t>
            </a:r>
            <a:endParaRPr lang="en-GB" sz="2400" dirty="0">
              <a:latin typeface="Calibri" pitchFamily="34" charset="0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5572132" y="5715016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6215074" y="107154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215074" y="178592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GB" dirty="0" smtClean="0"/>
              <a:t>Recognition</a:t>
            </a:r>
            <a:endParaRPr lang="en-GB" dirty="0"/>
          </a:p>
        </p:txBody>
      </p:sp>
      <p:sp>
        <p:nvSpPr>
          <p:cNvPr id="24" name="Rounded Rectangle 23"/>
          <p:cNvSpPr/>
          <p:nvPr/>
        </p:nvSpPr>
        <p:spPr>
          <a:xfrm>
            <a:off x="6215074" y="250030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 smtClean="0"/>
              <a:t>Separation</a:t>
            </a:r>
            <a:endParaRPr lang="en-GB" dirty="0"/>
          </a:p>
        </p:txBody>
      </p:sp>
      <p:sp>
        <p:nvSpPr>
          <p:cNvPr id="25" name="Rounded Rectangle 24"/>
          <p:cNvSpPr/>
          <p:nvPr/>
        </p:nvSpPr>
        <p:spPr>
          <a:xfrm>
            <a:off x="6215074" y="392906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 smtClean="0"/>
              <a:t>Indexing</a:t>
            </a:r>
            <a:endParaRPr lang="en-GB" dirty="0"/>
          </a:p>
        </p:txBody>
      </p:sp>
      <p:sp>
        <p:nvSpPr>
          <p:cNvPr id="26" name="Rounded Rectangle 25"/>
          <p:cNvSpPr/>
          <p:nvPr/>
        </p:nvSpPr>
        <p:spPr>
          <a:xfrm>
            <a:off x="6215074" y="535782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 smtClean="0"/>
              <a:t>Document Creation</a:t>
            </a:r>
            <a:endParaRPr lang="en-GB" dirty="0"/>
          </a:p>
        </p:txBody>
      </p:sp>
      <p:sp>
        <p:nvSpPr>
          <p:cNvPr id="27" name="Rounded Rectangle 26"/>
          <p:cNvSpPr/>
          <p:nvPr/>
        </p:nvSpPr>
        <p:spPr>
          <a:xfrm>
            <a:off x="6215074" y="35716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 smtClean="0"/>
              <a:t>Capture</a:t>
            </a:r>
            <a:endParaRPr lang="en-GB" dirty="0"/>
          </a:p>
        </p:txBody>
      </p:sp>
      <p:sp>
        <p:nvSpPr>
          <p:cNvPr id="28" name="Down Arrow 27"/>
          <p:cNvSpPr/>
          <p:nvPr/>
        </p:nvSpPr>
        <p:spPr>
          <a:xfrm>
            <a:off x="7429520" y="85723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6215074" y="607220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215074" y="464344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 smtClean="0"/>
              <a:t>Quality Control</a:t>
            </a:r>
            <a:endParaRPr lang="en-GB" dirty="0"/>
          </a:p>
        </p:txBody>
      </p:sp>
      <p:sp>
        <p:nvSpPr>
          <p:cNvPr id="31" name="Rounded Rectangle 30"/>
          <p:cNvSpPr/>
          <p:nvPr/>
        </p:nvSpPr>
        <p:spPr>
          <a:xfrm>
            <a:off x="6215074" y="3214686"/>
            <a:ext cx="2714644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 smtClean="0"/>
              <a:t>Identification</a:t>
            </a:r>
            <a:endParaRPr lang="en-GB" dirty="0"/>
          </a:p>
        </p:txBody>
      </p:sp>
      <p:sp>
        <p:nvSpPr>
          <p:cNvPr id="32" name="Down Arrow 31"/>
          <p:cNvSpPr/>
          <p:nvPr/>
        </p:nvSpPr>
        <p:spPr>
          <a:xfrm>
            <a:off x="7429520" y="157161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3" name="Down Arrow 32"/>
          <p:cNvSpPr/>
          <p:nvPr/>
        </p:nvSpPr>
        <p:spPr>
          <a:xfrm>
            <a:off x="7429520" y="228599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4" name="Down Arrow 33"/>
          <p:cNvSpPr/>
          <p:nvPr/>
        </p:nvSpPr>
        <p:spPr>
          <a:xfrm>
            <a:off x="7429520" y="300037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5" name="Down Arrow 34"/>
          <p:cNvSpPr/>
          <p:nvPr/>
        </p:nvSpPr>
        <p:spPr>
          <a:xfrm>
            <a:off x="7429520" y="371475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6" name="Down Arrow 35"/>
          <p:cNvSpPr/>
          <p:nvPr/>
        </p:nvSpPr>
        <p:spPr>
          <a:xfrm>
            <a:off x="7429520" y="442913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7" name="Down Arrow 36"/>
          <p:cNvSpPr/>
          <p:nvPr/>
        </p:nvSpPr>
        <p:spPr>
          <a:xfrm>
            <a:off x="7429520" y="514351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8" name="Down Arrow 37"/>
          <p:cNvSpPr/>
          <p:nvPr/>
        </p:nvSpPr>
        <p:spPr>
          <a:xfrm>
            <a:off x="7429520" y="5857892"/>
            <a:ext cx="428628" cy="142876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6143636" y="214290"/>
            <a:ext cx="2857520" cy="4214842"/>
          </a:xfrm>
          <a:prstGeom prst="roundRect">
            <a:avLst>
              <a:gd name="adj" fmla="val 2579"/>
            </a:avLst>
          </a:prstGeom>
          <a:noFill/>
          <a:ln w="50800">
            <a:solidFill>
              <a:schemeClr val="tx2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6143636" y="4572008"/>
            <a:ext cx="2857520" cy="571504"/>
          </a:xfrm>
          <a:prstGeom prst="roundRect">
            <a:avLst>
              <a:gd name="adj" fmla="val 12017"/>
            </a:avLst>
          </a:prstGeom>
          <a:noFill/>
          <a:ln w="50800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6143636" y="5286388"/>
            <a:ext cx="2857520" cy="1285884"/>
          </a:xfrm>
          <a:prstGeom prst="roundRect">
            <a:avLst>
              <a:gd name="adj" fmla="val 5554"/>
            </a:avLst>
          </a:prstGeom>
          <a:noFill/>
          <a:ln w="50800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4" name="Picture 43" descr="workspaces_basic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09" y="3429000"/>
            <a:ext cx="3143272" cy="2357454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45" name="Right Arrow 44"/>
          <p:cNvSpPr/>
          <p:nvPr/>
        </p:nvSpPr>
        <p:spPr>
          <a:xfrm>
            <a:off x="5572132" y="4643446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46" name="Right Arrow 45"/>
          <p:cNvSpPr/>
          <p:nvPr/>
        </p:nvSpPr>
        <p:spPr>
          <a:xfrm>
            <a:off x="5572132" y="2285992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pic>
        <p:nvPicPr>
          <p:cNvPr id="50" name="Picture 7" descr="tasks-pan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429124" y="5830952"/>
            <a:ext cx="987420" cy="68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1" name="Picture 10" descr="tasks-pane-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429124" y="2474492"/>
            <a:ext cx="987420" cy="68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2" name="Picture 11" descr="tasks-pane-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429124" y="4193512"/>
            <a:ext cx="987420" cy="68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54" name="Content Placeholder 2"/>
          <p:cNvSpPr txBox="1">
            <a:spLocks/>
          </p:cNvSpPr>
          <p:nvPr/>
        </p:nvSpPr>
        <p:spPr bwMode="auto">
          <a:xfrm>
            <a:off x="4143372" y="2071679"/>
            <a:ext cx="1714512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80000" indent="-180000" eaLnBrk="0" hangingPunct="0">
              <a:buClrTx/>
              <a:buBlip>
                <a:blip r:embed="rId2"/>
              </a:buBlip>
            </a:pPr>
            <a:r>
              <a:rPr lang="en-GB" sz="1600" dirty="0" smtClean="0">
                <a:latin typeface="Calibri" pitchFamily="34" charset="0"/>
              </a:rPr>
              <a:t>Scanning</a:t>
            </a:r>
          </a:p>
        </p:txBody>
      </p:sp>
      <p:sp>
        <p:nvSpPr>
          <p:cNvPr id="55" name="Content Placeholder 2"/>
          <p:cNvSpPr txBox="1">
            <a:spLocks/>
          </p:cNvSpPr>
          <p:nvPr/>
        </p:nvSpPr>
        <p:spPr bwMode="auto">
          <a:xfrm>
            <a:off x="4214810" y="3786190"/>
            <a:ext cx="1714512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80000" indent="-180000" eaLnBrk="0" hangingPunct="0">
              <a:buClrTx/>
              <a:buBlip>
                <a:blip r:embed="rId2"/>
              </a:buBlip>
            </a:pPr>
            <a:r>
              <a:rPr lang="en-GB" sz="1600" dirty="0" smtClean="0">
                <a:latin typeface="Calibri" pitchFamily="34" charset="0"/>
              </a:rPr>
              <a:t>Validation</a:t>
            </a:r>
          </a:p>
        </p:txBody>
      </p:sp>
      <p:sp>
        <p:nvSpPr>
          <p:cNvPr id="56" name="Content Placeholder 2"/>
          <p:cNvSpPr txBox="1">
            <a:spLocks/>
          </p:cNvSpPr>
          <p:nvPr/>
        </p:nvSpPr>
        <p:spPr bwMode="auto">
          <a:xfrm>
            <a:off x="4214810" y="5429264"/>
            <a:ext cx="1714512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80000" indent="-180000" eaLnBrk="0" hangingPunct="0">
              <a:buClrTx/>
              <a:buBlip>
                <a:blip r:embed="rId2"/>
              </a:buBlip>
            </a:pPr>
            <a:r>
              <a:rPr lang="en-GB" sz="1600" dirty="0" smtClean="0">
                <a:latin typeface="Calibri" pitchFamily="34" charset="0"/>
              </a:rPr>
              <a:t>Processing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0" grpId="0" animBg="1"/>
      <p:bldP spid="41" grpId="0" animBg="1"/>
      <p:bldP spid="42" grpId="0" animBg="1"/>
      <p:bldP spid="45" grpId="0" animBg="1"/>
      <p:bldP spid="46" grpId="0" animBg="1"/>
      <p:bldP spid="54" grpId="0"/>
      <p:bldP spid="55" grpId="0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RISPdf-ico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3695500"/>
            <a:ext cx="2819400" cy="294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838200" y="1500174"/>
            <a:ext cx="8153400" cy="383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Very powerful image file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to document converter</a:t>
            </a:r>
          </a:p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GB" sz="2400" dirty="0" smtClean="0">
                <a:solidFill>
                  <a:schemeClr val="tx2"/>
                </a:solidFill>
                <a:latin typeface="+mn-lt"/>
                <a:cs typeface="+mn-cs"/>
              </a:rPr>
              <a:t>Can convert to many different formats such as searchable PDF, PDF/a, XPS, RTF, OpenDocument Text, MS Word, SpreadsheetML, XML, HTML…</a:t>
            </a:r>
          </a:p>
          <a:p>
            <a:pPr marL="342900" lvl="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GB" sz="2400" dirty="0" smtClean="0">
                <a:solidFill>
                  <a:schemeClr val="tx2"/>
                </a:solidFill>
              </a:rPr>
              <a:t>Can compress PDF, PDF/a and XPS documents thanks to I.R.I.S.                 technology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GB" sz="2400" dirty="0" smtClean="0">
                <a:solidFill>
                  <a:schemeClr val="tx2"/>
                </a:solidFill>
              </a:rPr>
              <a:t>Can digitally sign and protect your PDF </a:t>
            </a:r>
            <a:r>
              <a:rPr lang="en-GB" sz="2400" dirty="0" smtClean="0">
                <a:solidFill>
                  <a:schemeClr val="tx2"/>
                </a:solidFill>
              </a:rPr>
              <a:t>files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en-GB" sz="2400" dirty="0" smtClean="0">
                <a:solidFill>
                  <a:schemeClr val="tx2"/>
                </a:solidFill>
              </a:rPr>
              <a:t>Server type running 24/7 as a service</a:t>
            </a:r>
            <a:endParaRPr lang="en-GB" sz="2400" dirty="0" smtClean="0">
              <a:solidFill>
                <a:schemeClr val="tx2"/>
              </a:solidFill>
            </a:endParaRPr>
          </a:p>
        </p:txBody>
      </p:sp>
      <p:pic>
        <p:nvPicPr>
          <p:cNvPr id="7" name="Picture 9" descr="24h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5214950"/>
            <a:ext cx="1143000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D:\Products\iHQC\Presentation\Graphics\iHQC-3d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70" y="3471866"/>
            <a:ext cx="1054064" cy="457200"/>
          </a:xfrm>
          <a:prstGeom prst="rect">
            <a:avLst/>
          </a:prstGeom>
          <a:noFill/>
        </p:spPr>
      </p:pic>
      <p:pic>
        <p:nvPicPr>
          <p:cNvPr id="13" name="Picture 12" descr="0-IRISDoc9Server-3d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00166" y="214290"/>
            <a:ext cx="6191296" cy="92869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143240" y="1428736"/>
            <a:ext cx="2571768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143240" y="2285992"/>
            <a:ext cx="2571768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GB" dirty="0"/>
              <a:t>Recognition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143240" y="3143248"/>
            <a:ext cx="2571768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GB" dirty="0"/>
              <a:t>Separation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143240" y="4000504"/>
            <a:ext cx="2571768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GB" dirty="0"/>
              <a:t>Document Creation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143240" y="4857760"/>
            <a:ext cx="2571768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GB" dirty="0"/>
              <a:t>Output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143240" y="5715016"/>
            <a:ext cx="2571768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0" name="Down Arrow 9"/>
          <p:cNvSpPr/>
          <p:nvPr/>
        </p:nvSpPr>
        <p:spPr>
          <a:xfrm>
            <a:off x="4214810" y="1928802"/>
            <a:ext cx="428628" cy="285752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4214810" y="2786058"/>
            <a:ext cx="428628" cy="285752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4214810" y="3643314"/>
            <a:ext cx="428628" cy="285752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4214810" y="4500570"/>
            <a:ext cx="428628" cy="285752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4214810" y="5357826"/>
            <a:ext cx="428628" cy="285752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143240" y="571480"/>
            <a:ext cx="2571768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GB" dirty="0"/>
              <a:t>Capture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4214810" y="1071546"/>
            <a:ext cx="428628" cy="285752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97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 descr="sharepoint-log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4214818"/>
            <a:ext cx="2606164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le 5"/>
          <p:cNvSpPr/>
          <p:nvPr/>
        </p:nvSpPr>
        <p:spPr>
          <a:xfrm>
            <a:off x="6286512" y="3143248"/>
            <a:ext cx="2571768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GB" dirty="0"/>
              <a:t>Separation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86512" y="4000504"/>
            <a:ext cx="2571768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GB" dirty="0"/>
              <a:t>Document Creation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86512" y="4857760"/>
            <a:ext cx="2571768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GB" dirty="0"/>
              <a:t>Output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86512" y="5715016"/>
            <a:ext cx="2571768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1" name="Down Arrow 10"/>
          <p:cNvSpPr/>
          <p:nvPr/>
        </p:nvSpPr>
        <p:spPr>
          <a:xfrm>
            <a:off x="7358082" y="2786058"/>
            <a:ext cx="428628" cy="285752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358082" y="3643314"/>
            <a:ext cx="428628" cy="285752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358082" y="4500570"/>
            <a:ext cx="428628" cy="285752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358082" y="5357826"/>
            <a:ext cx="428628" cy="285752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5500694" y="2357430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86512" y="1428736"/>
            <a:ext cx="2571768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86512" y="2285992"/>
            <a:ext cx="2571768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GB" dirty="0"/>
              <a:t>Recognition</a:t>
            </a:r>
          </a:p>
        </p:txBody>
      </p:sp>
      <p:sp>
        <p:nvSpPr>
          <p:cNvPr id="18" name="Down Arrow 17"/>
          <p:cNvSpPr/>
          <p:nvPr/>
        </p:nvSpPr>
        <p:spPr>
          <a:xfrm>
            <a:off x="7358082" y="1928802"/>
            <a:ext cx="428628" cy="285752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86512" y="571480"/>
            <a:ext cx="2571768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GB" dirty="0"/>
              <a:t>Capture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358082" y="1071546"/>
            <a:ext cx="428628" cy="285752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431" name="Content Placeholder 2"/>
          <p:cNvSpPr>
            <a:spLocks noGrp="1"/>
          </p:cNvSpPr>
          <p:nvPr>
            <p:ph idx="1"/>
          </p:nvPr>
        </p:nvSpPr>
        <p:spPr>
          <a:xfrm>
            <a:off x="500034" y="1857364"/>
            <a:ext cx="4714875" cy="1571635"/>
          </a:xfrm>
        </p:spPr>
        <p:txBody>
          <a:bodyPr>
            <a:normAutofit/>
          </a:bodyPr>
          <a:lstStyle/>
          <a:p>
            <a:pPr marL="0" indent="0">
              <a:buFont typeface="Arial" charset="0"/>
              <a:buNone/>
            </a:pPr>
            <a:r>
              <a:rPr lang="en-GB" sz="2400" dirty="0" smtClean="0"/>
              <a:t>One </a:t>
            </a:r>
            <a:r>
              <a:rPr lang="en-GB" sz="2400" dirty="0" smtClean="0"/>
              <a:t>process </a:t>
            </a:r>
            <a:r>
              <a:rPr lang="en-GB" sz="2400" dirty="0" smtClean="0"/>
              <a:t>and all automatic</a:t>
            </a:r>
          </a:p>
          <a:p>
            <a:pPr marL="0" indent="0">
              <a:buFont typeface="Arial" charset="0"/>
              <a:buNone/>
            </a:pPr>
            <a:endParaRPr lang="en-GB" sz="2400" dirty="0" smtClean="0"/>
          </a:p>
          <a:p>
            <a:pPr marL="0" indent="0">
              <a:buFont typeface="Arial" charset="0"/>
              <a:buNone/>
            </a:pPr>
            <a:r>
              <a:rPr lang="en-GB" sz="2400" dirty="0" smtClean="0"/>
              <a:t>Running as a Windows Service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Automatic</a:t>
            </a:r>
            <a:endParaRPr lang="en-GB" dirty="0"/>
          </a:p>
        </p:txBody>
      </p:sp>
      <p:sp>
        <p:nvSpPr>
          <p:cNvPr id="23" name="Rounded Rectangle 22"/>
          <p:cNvSpPr/>
          <p:nvPr/>
        </p:nvSpPr>
        <p:spPr>
          <a:xfrm>
            <a:off x="6143636" y="428604"/>
            <a:ext cx="2857520" cy="5857916"/>
          </a:xfrm>
          <a:prstGeom prst="roundRect">
            <a:avLst>
              <a:gd name="adj" fmla="val 2579"/>
            </a:avLst>
          </a:prstGeom>
          <a:noFill/>
          <a:ln w="50800">
            <a:solidFill>
              <a:schemeClr val="tx2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8646" y="4786331"/>
            <a:ext cx="428628" cy="526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70" y="4643455"/>
            <a:ext cx="428628" cy="526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894" y="4500579"/>
            <a:ext cx="428628" cy="526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18" y="4357703"/>
            <a:ext cx="428628" cy="526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42" y="4214827"/>
            <a:ext cx="428628" cy="526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1" name="Right Arrow 30"/>
          <p:cNvSpPr/>
          <p:nvPr/>
        </p:nvSpPr>
        <p:spPr>
          <a:xfrm>
            <a:off x="1785902" y="4643455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2" name="Smiley Face 31"/>
          <p:cNvSpPr/>
          <p:nvPr/>
        </p:nvSpPr>
        <p:spPr bwMode="auto">
          <a:xfrm>
            <a:off x="4857752" y="4500570"/>
            <a:ext cx="714380" cy="642942"/>
          </a:xfrm>
          <a:prstGeom prst="smileyFace">
            <a:avLst/>
          </a:prstGeom>
          <a:solidFill>
            <a:srgbClr val="FFFF00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extrusionH="82550" contourW="12700" prstMaterial="softEdge">
            <a:bevelT w="152400" h="152400"/>
            <a:bevelB w="152400" h="152400"/>
            <a:extrusionClr>
              <a:schemeClr val="bg1"/>
            </a:extrusionClr>
            <a:contourClr>
              <a:schemeClr val="bg1"/>
            </a:contourClr>
          </a:sp3d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/>
            </a:pPr>
            <a:endParaRPr lang="en-US">
              <a:cs typeface="+mn-cs"/>
            </a:endParaRPr>
          </a:p>
        </p:txBody>
      </p:sp>
      <p:sp>
        <p:nvSpPr>
          <p:cNvPr id="33" name="Right Arrow 32"/>
          <p:cNvSpPr/>
          <p:nvPr/>
        </p:nvSpPr>
        <p:spPr>
          <a:xfrm>
            <a:off x="4000496" y="4643446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advTm="44089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5" name="Content Placeholder 2"/>
          <p:cNvSpPr>
            <a:spLocks noGrp="1"/>
          </p:cNvSpPr>
          <p:nvPr>
            <p:ph idx="1"/>
          </p:nvPr>
        </p:nvSpPr>
        <p:spPr>
          <a:xfrm>
            <a:off x="1500188" y="1214438"/>
            <a:ext cx="7431087" cy="4786312"/>
          </a:xfrm>
        </p:spPr>
        <p:txBody>
          <a:bodyPr/>
          <a:lstStyle/>
          <a:p>
            <a:endParaRPr lang="en-US" sz="1600" dirty="0" smtClean="0"/>
          </a:p>
          <a:p>
            <a:pPr>
              <a:buNone/>
            </a:pPr>
            <a:r>
              <a:rPr lang="en-US" sz="2400" dirty="0" smtClean="0"/>
              <a:t>iHQC Advantages:</a:t>
            </a:r>
          </a:p>
          <a:p>
            <a:pPr lvl="1"/>
            <a:r>
              <a:rPr lang="en-US" sz="1800" dirty="0" smtClean="0"/>
              <a:t>The documents are MUCH smaller:</a:t>
            </a:r>
          </a:p>
          <a:p>
            <a:pPr lvl="2"/>
            <a:r>
              <a:rPr lang="en-US" sz="1800" dirty="0" smtClean="0"/>
              <a:t>The files take much less storage space</a:t>
            </a:r>
          </a:p>
          <a:p>
            <a:pPr lvl="2"/>
            <a:r>
              <a:rPr lang="en-US" sz="1800" dirty="0" smtClean="0"/>
              <a:t>The files can be sent over the network</a:t>
            </a:r>
          </a:p>
          <a:p>
            <a:pPr lvl="2"/>
            <a:endParaRPr lang="en-US" sz="1100" dirty="0" smtClean="0"/>
          </a:p>
          <a:p>
            <a:pPr lvl="1"/>
            <a:r>
              <a:rPr lang="en-US" sz="1800" dirty="0" smtClean="0"/>
              <a:t>iHQC™ compression keeps the documents as legible as the original</a:t>
            </a:r>
          </a:p>
          <a:p>
            <a:pPr lvl="1">
              <a:buFont typeface="Arial" charset="0"/>
              <a:buNone/>
            </a:pPr>
            <a:endParaRPr lang="en-US" sz="1100" dirty="0" smtClean="0"/>
          </a:p>
          <a:p>
            <a:pPr lvl="1"/>
            <a:r>
              <a:rPr lang="en-US" sz="1800" dirty="0" smtClean="0"/>
              <a:t>PDF, PDF/A and XPS iHQC™ files can be opened by the standard viewers</a:t>
            </a:r>
          </a:p>
          <a:p>
            <a:pPr lvl="1">
              <a:buFont typeface="Arial" charset="0"/>
              <a:buNone/>
            </a:pPr>
            <a:endParaRPr lang="en-US" sz="900" dirty="0" smtClean="0"/>
          </a:p>
          <a:p>
            <a:pPr lvl="1">
              <a:buFontTx/>
              <a:buNone/>
            </a:pPr>
            <a:r>
              <a:rPr lang="en-US" sz="1800" b="1" dirty="0" smtClean="0">
                <a:solidFill>
                  <a:srgbClr val="FF0000"/>
                </a:solidFill>
              </a:rPr>
              <a:t>	+ these documents are fully searchable </a:t>
            </a:r>
          </a:p>
        </p:txBody>
      </p:sp>
      <p:pic>
        <p:nvPicPr>
          <p:cNvPr id="177156" name="Picture 1032" descr="watched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5143512"/>
            <a:ext cx="1881188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7157" name="Picture 4" descr="irisdesktop searc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1571612"/>
            <a:ext cx="1071570" cy="1074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7158" name="Picture 6" descr="normal_0-output-doc-PD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7" y="2428867"/>
            <a:ext cx="928688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7159" name="Picture 10" descr="xps_icon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4429117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7160" name="Picture 2" descr="D:\Presentations\IRISPdf\images\iHQC-3d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285992"/>
            <a:ext cx="1343025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7161" name="Picture 2" descr="D:\Presentations\IRISPdf\images\iHQC-3d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4286242"/>
            <a:ext cx="130968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3" descr="graphique iHQC-56KB-doc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0694" y="4929198"/>
            <a:ext cx="3490960" cy="1666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1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3143240" y="428604"/>
            <a:ext cx="2283804" cy="990600"/>
          </a:xfrm>
          <a:prstGeom prst="rect">
            <a:avLst/>
          </a:prstGeom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42844" y="5715016"/>
            <a:ext cx="1500198" cy="9286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1071538" y="714356"/>
            <a:ext cx="7393009" cy="264687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1" indent="-342900">
              <a:buClr>
                <a:schemeClr val="tx2"/>
              </a:buClr>
            </a:pPr>
            <a:r>
              <a:rPr lang="en-US" sz="3600" dirty="0" smtClean="0"/>
              <a:t>I.R.I.S. IDR technology will:</a:t>
            </a:r>
          </a:p>
          <a:p>
            <a:pPr marL="342900" lvl="1" indent="-342900">
              <a:buClr>
                <a:schemeClr val="tx2"/>
              </a:buClr>
              <a:buFontTx/>
              <a:buChar char="-"/>
            </a:pPr>
            <a:r>
              <a:rPr lang="en-US" sz="2800" dirty="0" smtClean="0"/>
              <a:t>Separate &amp; Identify the documents</a:t>
            </a:r>
          </a:p>
          <a:p>
            <a:pPr marL="342900" lvl="1" indent="-342900">
              <a:buClr>
                <a:schemeClr val="tx2"/>
              </a:buClr>
              <a:buFontTx/>
              <a:buChar char="-"/>
            </a:pPr>
            <a:r>
              <a:rPr lang="en-US" sz="2800" dirty="0" smtClean="0"/>
              <a:t>Index the documents according to type</a:t>
            </a:r>
          </a:p>
          <a:p>
            <a:pPr marL="342900" lvl="1" indent="-342900">
              <a:buClr>
                <a:schemeClr val="tx2"/>
              </a:buClr>
              <a:buFontTx/>
              <a:buChar char="-"/>
            </a:pPr>
            <a:r>
              <a:rPr lang="en-US" sz="2800" dirty="0" smtClean="0"/>
              <a:t>Create and compress to searchable documents</a:t>
            </a:r>
          </a:p>
          <a:p>
            <a:pPr marL="342900" lvl="1" indent="-342900">
              <a:buClr>
                <a:schemeClr val="tx2"/>
              </a:buClr>
              <a:buFontTx/>
              <a:buChar char="-"/>
            </a:pPr>
            <a:r>
              <a:rPr lang="en-US" sz="2800" dirty="0" smtClean="0"/>
              <a:t>Store them in the right folders with the indexes</a:t>
            </a:r>
          </a:p>
          <a:p>
            <a:pPr marL="342900" lvl="1" indent="-342900">
              <a:buClr>
                <a:schemeClr val="tx2"/>
              </a:buClr>
              <a:buFontTx/>
              <a:buChar char="-"/>
            </a:pPr>
            <a:endParaRPr lang="en-US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642910" y="3706873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BE" sz="1400" b="1" spc="-15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</a:t>
            </a:r>
          </a:p>
          <a:p>
            <a:r>
              <a:rPr lang="fr-BE" sz="1400" b="1" spc="-15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</a:t>
            </a:r>
            <a:r>
              <a:rPr lang="en-US" sz="1200" dirty="0" smtClean="0">
                <a:solidFill>
                  <a:schemeClr val="bg1"/>
                </a:solidFill>
              </a:rPr>
              <a:t>Invoice 1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Supplier: AT&amp;T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Date: 08.08.08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Mail 1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Subject: Vacation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Mail 2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Subject: Marriage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Invoice 2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Supplier:  BT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Date: 07.07.07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00430" y="3706873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bg1"/>
                </a:solidFill>
              </a:rPr>
              <a:t>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Invoice 1.pdf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Mail 1.pdf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Mail 2.pdf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Invoice 2.pdf</a:t>
            </a:r>
          </a:p>
          <a:p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Index.xml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      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357950" y="3706873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endParaRPr lang="en-GB" sz="800" dirty="0" smtClean="0"/>
          </a:p>
          <a:p>
            <a:endParaRPr lang="en-GB" sz="800" dirty="0" smtClean="0"/>
          </a:p>
          <a:p>
            <a:r>
              <a:rPr lang="en-GB" sz="1200" dirty="0" smtClean="0"/>
              <a:t>    Invoices</a:t>
            </a:r>
            <a:endParaRPr lang="en-GB" sz="900" dirty="0" smtClean="0"/>
          </a:p>
          <a:p>
            <a:r>
              <a:rPr lang="en-GB" sz="900" b="1" dirty="0" smtClean="0"/>
              <a:t>                                 Supplier   Date</a:t>
            </a:r>
            <a:r>
              <a:rPr lang="en-GB" sz="1200" b="1" dirty="0" smtClean="0"/>
              <a:t>  </a:t>
            </a:r>
            <a:r>
              <a:rPr lang="en-GB" sz="1200" dirty="0" smtClean="0"/>
              <a:t> </a:t>
            </a:r>
          </a:p>
          <a:p>
            <a:r>
              <a:rPr lang="en-GB" sz="900" dirty="0" smtClean="0"/>
              <a:t>     Invoice1.pdf       AT&amp;T       08.08.08</a:t>
            </a:r>
          </a:p>
          <a:p>
            <a:endParaRPr lang="en-GB" sz="900" dirty="0" smtClean="0"/>
          </a:p>
          <a:p>
            <a:r>
              <a:rPr lang="en-GB" sz="900" dirty="0" smtClean="0"/>
              <a:t>     Invoice2.pdf       BT            07.07.07</a:t>
            </a:r>
          </a:p>
          <a:p>
            <a:endParaRPr lang="en-GB" sz="1200" dirty="0" smtClean="0"/>
          </a:p>
          <a:p>
            <a:r>
              <a:rPr lang="en-GB" sz="1200" dirty="0" smtClean="0"/>
              <a:t>   Mails</a:t>
            </a:r>
          </a:p>
          <a:p>
            <a:r>
              <a:rPr lang="en-GB" sz="900" b="1" dirty="0" smtClean="0"/>
              <a:t>                                    Subject</a:t>
            </a:r>
          </a:p>
          <a:p>
            <a:r>
              <a:rPr lang="en-GB" sz="900" dirty="0" smtClean="0"/>
              <a:t>     Mail1.pdf             Vacation</a:t>
            </a:r>
          </a:p>
          <a:p>
            <a:r>
              <a:rPr lang="en-GB" sz="900" dirty="0" smtClean="0"/>
              <a:t>  </a:t>
            </a:r>
          </a:p>
          <a:p>
            <a:r>
              <a:rPr lang="en-GB" sz="900" dirty="0" smtClean="0"/>
              <a:t>     Mail2.pdf</a:t>
            </a:r>
            <a:r>
              <a:rPr lang="en-GB" sz="1200" dirty="0" smtClean="0"/>
              <a:t>          </a:t>
            </a:r>
            <a:r>
              <a:rPr lang="en-GB" sz="900" dirty="0" smtClean="0"/>
              <a:t>Marriage</a:t>
            </a:r>
            <a:endParaRPr lang="en-GB" sz="9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3992625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314" y="4886895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314" y="4527115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314" y="5312933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59393" y="4064063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59393" y="4421253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59393" y="4778443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59393" y="5207071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86182" y="5564261"/>
            <a:ext cx="22583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53191" y="4020754"/>
            <a:ext cx="290511" cy="257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53191" y="4992757"/>
            <a:ext cx="290511" cy="257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46954" y="4377944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58116" y="4663696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58116" y="5321818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58116" y="5679008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 descr="C:\Documents and Settings\pdescham\My Documents\My Pictures\IRIS\sharepoint-logo.gif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64" y="3357562"/>
            <a:ext cx="1107571" cy="349311"/>
          </a:xfrm>
          <a:prstGeom prst="rect">
            <a:avLst/>
          </a:prstGeom>
          <a:noFill/>
        </p:spPr>
      </p:pic>
      <p:sp>
        <p:nvSpPr>
          <p:cNvPr id="27" name="Right Arrow 26"/>
          <p:cNvSpPr/>
          <p:nvPr/>
        </p:nvSpPr>
        <p:spPr>
          <a:xfrm>
            <a:off x="2928926" y="4707005"/>
            <a:ext cx="28575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ight Arrow 27"/>
          <p:cNvSpPr/>
          <p:nvPr/>
        </p:nvSpPr>
        <p:spPr>
          <a:xfrm>
            <a:off x="5786446" y="4707005"/>
            <a:ext cx="28575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000"/>
                            </p:stCondLst>
                            <p:childTnLst>
                              <p:par>
                                <p:cTn id="1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7000"/>
                            </p:stCondLst>
                            <p:childTnLst>
                              <p:par>
                                <p:cTn id="1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8000"/>
                            </p:stCondLst>
                            <p:childTnLst>
                              <p:par>
                                <p:cTn id="16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9000"/>
                            </p:stCondLst>
                            <p:childTnLst>
                              <p:par>
                                <p:cTn id="1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9" grpId="0" build="allAtOnce" animBg="1"/>
      <p:bldP spid="10" grpId="0" uiExpand="1" build="allAtOnce" animBg="1"/>
      <p:bldP spid="27" grpId="0" animBg="1"/>
      <p:bldP spid="2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  <a:effectLst/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IRISPowerscan™ to SharePoint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142984"/>
            <a:ext cx="8643998" cy="78581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400" dirty="0" smtClean="0"/>
              <a:t>IRISPowerscan™              Microsoft SharePoint</a:t>
            </a:r>
            <a:endParaRPr lang="en-GB" sz="2400" dirty="0"/>
          </a:p>
        </p:txBody>
      </p:sp>
      <p:pic>
        <p:nvPicPr>
          <p:cNvPr id="5" name="Picture 4" descr="IPS-IRISPdf-SharePoint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785926"/>
            <a:ext cx="4627991" cy="2786081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4071934" y="1142984"/>
            <a:ext cx="428628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sharepoint_indexes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4000504"/>
            <a:ext cx="5129202" cy="2159276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7500958" y="4857760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286248" y="4929198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857620" y="5929330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Documents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72330" y="592933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Indexes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429256" y="1928802"/>
            <a:ext cx="3581424" cy="178595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Different Document Types can be stored in different directories within Microsoft SharePoint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  <a:effectLst/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IRISPowerscan™ to SharePoint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142984"/>
            <a:ext cx="8643998" cy="78581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1800" dirty="0" smtClean="0"/>
              <a:t>IRISPowerscan™      	            IRISDocument™ Server             Microsoft SharePoint</a:t>
            </a:r>
            <a:endParaRPr lang="en-GB" sz="1800" dirty="0"/>
          </a:p>
        </p:txBody>
      </p:sp>
      <p:pic>
        <p:nvPicPr>
          <p:cNvPr id="5" name="Picture 4" descr="IPS-IRISPdf-SharePoint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9" y="1785926"/>
            <a:ext cx="7821365" cy="2786082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>
          <a:xfrm>
            <a:off x="2714612" y="1142984"/>
            <a:ext cx="428628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Arrow 7"/>
          <p:cNvSpPr/>
          <p:nvPr/>
        </p:nvSpPr>
        <p:spPr>
          <a:xfrm>
            <a:off x="5715008" y="1142984"/>
            <a:ext cx="428628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sharepoint_indexes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4143380"/>
            <a:ext cx="5129202" cy="2159276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7072330" y="5072074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857620" y="5072074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857620" y="5929330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Documents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72330" y="592933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Indexes</a:t>
            </a:r>
            <a:endParaRPr lang="en-GB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Microsoft SharePoint Add-on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Picture 3" descr="batch-sharepoint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1714488"/>
            <a:ext cx="5311775" cy="4210050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Content Placeholder 2"/>
          <p:cNvSpPr>
            <a:spLocks noGrp="1"/>
          </p:cNvSpPr>
          <p:nvPr>
            <p:ph idx="1"/>
          </p:nvPr>
        </p:nvSpPr>
        <p:spPr>
          <a:xfrm>
            <a:off x="5857875" y="1285875"/>
            <a:ext cx="2971800" cy="5143500"/>
          </a:xfrm>
        </p:spPr>
        <p:txBody>
          <a:bodyPr/>
          <a:lstStyle/>
          <a:p>
            <a:r>
              <a:rPr lang="en-GB" sz="2000" dirty="0" smtClean="0"/>
              <a:t>Activate this if you wish to send to SharePoint</a:t>
            </a:r>
          </a:p>
          <a:p>
            <a:r>
              <a:rPr lang="en-GB" sz="2000" dirty="0" smtClean="0"/>
              <a:t>Activate this if you wish to keep a copy of the documents on the PC</a:t>
            </a:r>
          </a:p>
          <a:p>
            <a:r>
              <a:rPr lang="en-GB" sz="2000" dirty="0" smtClean="0"/>
              <a:t>Templates – basically the directory settings to which you wish to send your documents. Use “default” if not with IRISPowerscan™</a:t>
            </a:r>
          </a:p>
          <a:p>
            <a:endParaRPr lang="en-GB" sz="2000" dirty="0" smtClean="0"/>
          </a:p>
        </p:txBody>
      </p:sp>
      <p:pic>
        <p:nvPicPr>
          <p:cNvPr id="4" name="Picture 3" descr="batch-sharepoint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1285875"/>
            <a:ext cx="5311775" cy="4210050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6" name="Straight Arrow Connector 5"/>
          <p:cNvCxnSpPr/>
          <p:nvPr/>
        </p:nvCxnSpPr>
        <p:spPr>
          <a:xfrm rot="10800000" flipV="1">
            <a:off x="2857500" y="1500188"/>
            <a:ext cx="2928938" cy="500062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10800000">
            <a:off x="4714875" y="2143125"/>
            <a:ext cx="1071563" cy="1588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6200000" flipV="1">
            <a:off x="5250657" y="2607468"/>
            <a:ext cx="571500" cy="500063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"/>
          <p:cNvSpPr txBox="1">
            <a:spLocks/>
          </p:cNvSpPr>
          <p:nvPr/>
        </p:nvSpPr>
        <p:spPr bwMode="auto">
          <a:xfrm>
            <a:off x="428625" y="1428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Configuring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3" name="Content Placeholder 2"/>
          <p:cNvSpPr>
            <a:spLocks noGrp="1"/>
          </p:cNvSpPr>
          <p:nvPr>
            <p:ph idx="1"/>
          </p:nvPr>
        </p:nvSpPr>
        <p:spPr>
          <a:xfrm>
            <a:off x="5929313" y="4357688"/>
            <a:ext cx="2971800" cy="1143000"/>
          </a:xfrm>
        </p:spPr>
        <p:txBody>
          <a:bodyPr>
            <a:normAutofit fontScale="92500"/>
          </a:bodyPr>
          <a:lstStyle/>
          <a:p>
            <a:r>
              <a:rPr lang="en-GB" sz="2000" smtClean="0"/>
              <a:t>Add document types by clicking on the “Manage document types” button</a:t>
            </a:r>
          </a:p>
          <a:p>
            <a:endParaRPr lang="en-GB" sz="2000" smtClean="0"/>
          </a:p>
        </p:txBody>
      </p:sp>
      <p:pic>
        <p:nvPicPr>
          <p:cNvPr id="4" name="Picture 3" descr="batch-sharepoint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1285875"/>
            <a:ext cx="5311775" cy="4210050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2" name="Straight Arrow Connector 11"/>
          <p:cNvCxnSpPr/>
          <p:nvPr/>
        </p:nvCxnSpPr>
        <p:spPr>
          <a:xfrm rot="10800000">
            <a:off x="5357813" y="4929188"/>
            <a:ext cx="642937" cy="285750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batch-sharepoint-manage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0188" y="2000250"/>
            <a:ext cx="4343400" cy="2171700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6" name="Straight Arrow Connector 5"/>
          <p:cNvCxnSpPr/>
          <p:nvPr/>
        </p:nvCxnSpPr>
        <p:spPr>
          <a:xfrm rot="16200000" flipV="1">
            <a:off x="5429250" y="3000375"/>
            <a:ext cx="1500188" cy="928688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 txBox="1">
            <a:spLocks/>
          </p:cNvSpPr>
          <p:nvPr/>
        </p:nvSpPr>
        <p:spPr bwMode="auto">
          <a:xfrm>
            <a:off x="428625" y="1428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Configuring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7" name="Content Placeholder 2"/>
          <p:cNvSpPr>
            <a:spLocks noGrp="1"/>
          </p:cNvSpPr>
          <p:nvPr>
            <p:ph idx="1"/>
          </p:nvPr>
        </p:nvSpPr>
        <p:spPr>
          <a:xfrm>
            <a:off x="5857875" y="1285875"/>
            <a:ext cx="2971800" cy="1143000"/>
          </a:xfrm>
        </p:spPr>
        <p:txBody>
          <a:bodyPr/>
          <a:lstStyle/>
          <a:p>
            <a:r>
              <a:rPr lang="en-GB" sz="2000" smtClean="0"/>
              <a:t>Click on New or Edit to access the template edition page</a:t>
            </a:r>
          </a:p>
          <a:p>
            <a:endParaRPr lang="en-GB" sz="2000" smtClean="0"/>
          </a:p>
        </p:txBody>
      </p:sp>
      <p:pic>
        <p:nvPicPr>
          <p:cNvPr id="4" name="Picture 3" descr="batch-sharepoint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1285875"/>
            <a:ext cx="5311775" cy="4210050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6" name="Straight Arrow Connector 5"/>
          <p:cNvCxnSpPr/>
          <p:nvPr/>
        </p:nvCxnSpPr>
        <p:spPr>
          <a:xfrm rot="10800000" flipV="1">
            <a:off x="4286250" y="1500188"/>
            <a:ext cx="1500188" cy="1071562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batch-sharepoint-edition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7625" y="2857500"/>
            <a:ext cx="3171825" cy="3679825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2" name="Straight Arrow Connector 11"/>
          <p:cNvCxnSpPr/>
          <p:nvPr/>
        </p:nvCxnSpPr>
        <p:spPr>
          <a:xfrm rot="5400000">
            <a:off x="5786438" y="2428875"/>
            <a:ext cx="642938" cy="357187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 bwMode="auto">
          <a:xfrm>
            <a:off x="428625" y="1428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Configuring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57430"/>
            <a:ext cx="8229600" cy="1643066"/>
          </a:xfrm>
          <a:effectLst/>
        </p:spPr>
        <p:txBody>
          <a:bodyPr>
            <a:normAutofit/>
          </a:bodyPr>
          <a:lstStyle/>
          <a:p>
            <a:r>
              <a:rPr lang="en-GB" sz="6000" dirty="0" smtClean="0">
                <a:solidFill>
                  <a:schemeClr val="tx2"/>
                </a:solidFill>
                <a:effectLst>
                  <a:reflection blurRad="6350" stA="55000" endA="300" endPos="45500" dir="5400000" sy="-100000" algn="bl" rotWithShape="0"/>
                </a:effectLst>
                <a:latin typeface="+mn-lt"/>
              </a:rPr>
              <a:t>Live demonstration</a:t>
            </a:r>
            <a:endParaRPr lang="en-GB" sz="6000" dirty="0">
              <a:solidFill>
                <a:schemeClr val="tx2"/>
              </a:solidFill>
              <a:effectLst>
                <a:reflection blurRad="6350" stA="55000" endA="300" endPos="45500" dir="5400000" sy="-100000" algn="bl" rotWithShape="0"/>
              </a:effectLst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D:\Presentations\IDS + IRISPDF + SharePoint\stan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73513" y="4003675"/>
            <a:ext cx="1247775" cy="685800"/>
          </a:xfrm>
          <a:prstGeom prst="rect">
            <a:avLst/>
          </a:prstGeom>
          <a:noFill/>
        </p:spPr>
      </p:pic>
      <p:pic>
        <p:nvPicPr>
          <p:cNvPr id="26" name="Picture 25" descr="client_2.bmp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05000" y="838200"/>
            <a:ext cx="2028825" cy="1495425"/>
          </a:xfrm>
          <a:prstGeom prst="rect">
            <a:avLst/>
          </a:prstGeom>
        </p:spPr>
      </p:pic>
      <p:pic>
        <p:nvPicPr>
          <p:cNvPr id="27" name="Picture 26" descr="client_1.bmp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19600" y="838200"/>
            <a:ext cx="1990476" cy="1495238"/>
          </a:xfrm>
          <a:prstGeom prst="rect">
            <a:avLst/>
          </a:prstGeom>
        </p:spPr>
      </p:pic>
      <p:pic>
        <p:nvPicPr>
          <p:cNvPr id="28" name="Picture 27" descr="client_2.bmp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15175" y="838200"/>
            <a:ext cx="2028825" cy="1495425"/>
          </a:xfrm>
          <a:prstGeom prst="rect">
            <a:avLst/>
          </a:prstGeom>
        </p:spPr>
      </p:pic>
      <p:pic>
        <p:nvPicPr>
          <p:cNvPr id="14" name="Picture 13" descr="server.bmp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62600" y="4800600"/>
            <a:ext cx="1304925" cy="1257300"/>
          </a:xfrm>
          <a:prstGeom prst="rect">
            <a:avLst/>
          </a:prstGeom>
        </p:spPr>
      </p:pic>
      <p:pic>
        <p:nvPicPr>
          <p:cNvPr id="13" name="Picture 12" descr="server.bmp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67000" y="4800600"/>
            <a:ext cx="1304925" cy="1257300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1676400" y="2362200"/>
            <a:ext cx="6248400" cy="24384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scene3d>
            <a:camera prst="orthographicFront"/>
            <a:lightRig rig="balanced" dir="t"/>
          </a:scene3d>
          <a:sp3d prstMaterial="matt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IRISPdf7Server-3d_small.bmp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057400" y="6019800"/>
            <a:ext cx="2835348" cy="609600"/>
          </a:xfrm>
          <a:prstGeom prst="rect">
            <a:avLst/>
          </a:prstGeom>
        </p:spPr>
      </p:pic>
      <p:pic>
        <p:nvPicPr>
          <p:cNvPr id="18" name="Picture 17" descr="IPS-3d_small.bmp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04800" y="1828800"/>
            <a:ext cx="1523762" cy="278086"/>
          </a:xfrm>
          <a:prstGeom prst="rect">
            <a:avLst/>
          </a:prstGeom>
        </p:spPr>
      </p:pic>
      <p:pic>
        <p:nvPicPr>
          <p:cNvPr id="19" name="Picture 18" descr="IPS-3d_small.bmp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95600" y="1828800"/>
            <a:ext cx="1523762" cy="278086"/>
          </a:xfrm>
          <a:prstGeom prst="rect">
            <a:avLst/>
          </a:prstGeom>
        </p:spPr>
      </p:pic>
      <p:pic>
        <p:nvPicPr>
          <p:cNvPr id="20" name="Picture 19" descr="IPS-3d_small.bmp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562600" y="1828800"/>
            <a:ext cx="1523762" cy="27808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029200" y="6019800"/>
            <a:ext cx="3962400" cy="584775"/>
          </a:xfrm>
          <a:prstGeom prst="rect">
            <a:avLst/>
          </a:prstGeom>
          <a:noFill/>
          <a:scene3d>
            <a:camera prst="orthographicFront"/>
            <a:lightRig rig="balanced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2B67AF"/>
                </a:solidFill>
              </a:rPr>
              <a:t>Microsoft SharePoint</a:t>
            </a:r>
            <a:endParaRPr lang="en-GB" sz="3200" dirty="0">
              <a:solidFill>
                <a:srgbClr val="2B67AF"/>
              </a:solidFill>
            </a:endParaRPr>
          </a:p>
        </p:txBody>
      </p:sp>
      <p:pic>
        <p:nvPicPr>
          <p:cNvPr id="25" name="IRISPowerscan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11" cstate="print"/>
          <a:stretch>
            <a:fillRect/>
          </a:stretch>
        </p:blipFill>
        <p:spPr>
          <a:xfrm>
            <a:off x="3657600" y="2590800"/>
            <a:ext cx="1948800" cy="1461600"/>
          </a:xfrm>
          <a:prstGeom prst="rect">
            <a:avLst/>
          </a:prstGeom>
          <a:ln w="101600">
            <a:solidFill>
              <a:schemeClr val="tx2"/>
            </a:solidFill>
          </a:ln>
          <a:scene3d>
            <a:camera prst="orthographicFront"/>
            <a:lightRig rig="threePt" dir="t"/>
          </a:scene3d>
          <a:sp3d prstMaterial="matte"/>
        </p:spPr>
      </p:pic>
      <p:pic>
        <p:nvPicPr>
          <p:cNvPr id="135170" name="Picture 2" descr="C:\Documents and Settings\nsancini\Desktop\IPS Printscreen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ENGL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0" y="1295400"/>
            <a:ext cx="3099206" cy="4383876"/>
          </a:xfrm>
          <a:prstGeom prst="rect">
            <a:avLst/>
          </a:prstGeom>
          <a:ln w="12700">
            <a:solidFill>
              <a:schemeClr val="accent1"/>
            </a:solidFill>
          </a:ln>
          <a:effectLst>
            <a:outerShdw blurRad="50800" dist="38100" dir="2700000" sx="102000" sy="102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 descr="GERMA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24000" y="1295400"/>
            <a:ext cx="3099206" cy="4383876"/>
          </a:xfrm>
          <a:prstGeom prst="rect">
            <a:avLst/>
          </a:prstGeom>
          <a:ln w="12700">
            <a:solidFill>
              <a:schemeClr val="accent1"/>
            </a:solidFill>
          </a:ln>
          <a:effectLst/>
        </p:spPr>
      </p:pic>
      <p:pic>
        <p:nvPicPr>
          <p:cNvPr id="18" name="Picture 17" descr="ITALIA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0" y="1295400"/>
            <a:ext cx="3099206" cy="4383876"/>
          </a:xfrm>
          <a:prstGeom prst="rect">
            <a:avLst/>
          </a:prstGeom>
          <a:ln w="12700">
            <a:solidFill>
              <a:schemeClr val="accent1"/>
            </a:solidFill>
          </a:ln>
          <a:effectLst/>
        </p:spPr>
      </p:pic>
      <p:pic>
        <p:nvPicPr>
          <p:cNvPr id="17" name="Picture 16" descr="SPANISH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24000" y="1295400"/>
            <a:ext cx="3099206" cy="4383876"/>
          </a:xfrm>
          <a:prstGeom prst="rect">
            <a:avLst/>
          </a:prstGeom>
          <a:ln w="12700">
            <a:solidFill>
              <a:schemeClr val="accent1"/>
            </a:solidFill>
          </a:ln>
          <a:effectLst/>
        </p:spPr>
      </p:pic>
      <p:pic>
        <p:nvPicPr>
          <p:cNvPr id="16" name="Picture 15" descr="FRENCH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24000" y="1295400"/>
            <a:ext cx="3099206" cy="4383876"/>
          </a:xfrm>
          <a:prstGeom prst="rect">
            <a:avLst/>
          </a:prstGeom>
          <a:ln w="12700">
            <a:solidFill>
              <a:schemeClr val="accent1"/>
            </a:solidFill>
          </a:ln>
          <a:effectLst/>
        </p:spPr>
      </p:pic>
      <p:pic>
        <p:nvPicPr>
          <p:cNvPr id="15" name="Picture 14" descr="ENGL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0" y="1295400"/>
            <a:ext cx="3099206" cy="4383876"/>
          </a:xfrm>
          <a:prstGeom prst="rect">
            <a:avLst/>
          </a:prstGeom>
          <a:ln w="12700">
            <a:solidFill>
              <a:schemeClr val="accent1"/>
            </a:solidFill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Separation &amp; Indexing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38800" y="1371600"/>
            <a:ext cx="3276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The name of the document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(language of the brochures):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 English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 French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 Spanish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 Italian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solidFill>
                  <a:schemeClr val="tx2"/>
                </a:solidFill>
              </a:rPr>
              <a:t> German</a:t>
            </a:r>
          </a:p>
          <a:p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52600" y="3352800"/>
            <a:ext cx="685800" cy="3048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95600" y="2514600"/>
            <a:ext cx="990600" cy="3810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886200" y="1676400"/>
            <a:ext cx="1676400" cy="102870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>
            <a:stCxn id="5" idx="3"/>
          </p:cNvCxnSpPr>
          <p:nvPr/>
        </p:nvCxnSpPr>
        <p:spPr>
          <a:xfrm>
            <a:off x="2438400" y="3505200"/>
            <a:ext cx="3133732" cy="495304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643570" y="3857628"/>
            <a:ext cx="312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Separator barcode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571736" y="3857628"/>
            <a:ext cx="714380" cy="50006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3286116" y="4286256"/>
            <a:ext cx="2286016" cy="642942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643570" y="4786322"/>
            <a:ext cx="3124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Index barcode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Scripting splits out: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- Client Name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- Client Number</a:t>
            </a:r>
            <a:endParaRPr lang="en-GB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6" descr="C:\Documents and Settings\nsancini\Desktop\Desktop\Copy of SPS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241797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connectors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We have other connectors, like to Therefore™ </a:t>
            </a:r>
            <a:endParaRPr lang="en-GB" dirty="0"/>
          </a:p>
        </p:txBody>
      </p:sp>
      <p:pic>
        <p:nvPicPr>
          <p:cNvPr id="1026" name="Picture 2" descr="\\ad.irislink.Com\lln\nsancini\MyPublic\Canon Level 2\IPS for SharePoint + Therefore\Visuals\IPS-Graph-Therefo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214554"/>
            <a:ext cx="7820009" cy="3790098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1571612"/>
            <a:ext cx="2172822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Reliabilty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72462" y="3500438"/>
            <a:ext cx="897512" cy="14174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928688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n-GB" dirty="0" smtClean="0"/>
              <a:t>Create you own Connector 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00100" y="1589093"/>
            <a:ext cx="7186634" cy="4483113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  <a:buBlip>
                <a:blip r:embed="rId3"/>
              </a:buBlip>
            </a:pPr>
            <a:r>
              <a:rPr lang="en-GB" sz="1800" dirty="0" smtClean="0"/>
              <a:t>API available in C++ and .Net</a:t>
            </a:r>
          </a:p>
          <a:p>
            <a:pPr>
              <a:spcAft>
                <a:spcPts val="300"/>
              </a:spcAft>
              <a:buBlip>
                <a:blip r:embed="rId3"/>
              </a:buBlip>
            </a:pPr>
            <a:r>
              <a:rPr lang="en-GB" sz="1800" dirty="0" smtClean="0"/>
              <a:t>Samples included</a:t>
            </a:r>
          </a:p>
          <a:p>
            <a:pPr>
              <a:spcAft>
                <a:spcPts val="300"/>
              </a:spcAft>
              <a:buBlip>
                <a:blip r:embed="rId3"/>
              </a:buBlip>
            </a:pPr>
            <a:r>
              <a:rPr lang="en-GB" sz="1800" dirty="0" smtClean="0"/>
              <a:t>An evolution to the old Kodak Capture Software BOF SDK =&gt; If you have created a previous BOF for KCS, it just needs recompiling…</a:t>
            </a:r>
          </a:p>
          <a:p>
            <a:pPr>
              <a:spcAft>
                <a:spcPts val="300"/>
              </a:spcAft>
              <a:buBlip>
                <a:blip r:embed="rId3"/>
              </a:buBlip>
            </a:pPr>
            <a:r>
              <a:rPr lang="en-GB" sz="1800" dirty="0" smtClean="0"/>
              <a:t>If you do create a Connector, inform I.R.I.S. since it can be of mutual commercial benefit</a:t>
            </a:r>
          </a:p>
          <a:p>
            <a:pPr>
              <a:spcAft>
                <a:spcPts val="300"/>
              </a:spcAft>
              <a:buBlip>
                <a:blip r:embed="rId3"/>
              </a:buBlip>
            </a:pPr>
            <a:r>
              <a:rPr lang="en-GB" sz="1800" dirty="0" smtClean="0"/>
              <a:t>Programming resources are available if needed. Our suggestion is  hiring an I.R.I.S. </a:t>
            </a:r>
            <a:r>
              <a:rPr lang="en-GB" sz="1800" dirty="0" smtClean="0"/>
              <a:t>Presales </a:t>
            </a:r>
            <a:r>
              <a:rPr lang="en-GB" sz="1800" dirty="0" smtClean="0"/>
              <a:t>Engineer to sit with your developer and create the Connector together. =&gt; Takes just one day instead of days and be sure it is written correctly</a:t>
            </a:r>
          </a:p>
          <a:p>
            <a:pPr>
              <a:spcAft>
                <a:spcPts val="300"/>
              </a:spcAft>
              <a:buBlip>
                <a:blip r:embed="rId3"/>
              </a:buBlip>
            </a:pPr>
            <a:r>
              <a:rPr lang="en-GB" sz="1800" dirty="0" smtClean="0"/>
              <a:t>I.R.I.S. is aiming to make this Connector SDK the ‘Connector’ SDK for all I.R.I.S. products. If you write a Connector it will be compatible with other I.R.I.S. applications in the near future</a:t>
            </a:r>
          </a:p>
        </p:txBody>
      </p:sp>
      <p:pic>
        <p:nvPicPr>
          <p:cNvPr id="9" name="Picture 9" descr="servic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1285860"/>
            <a:ext cx="1096963" cy="78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5" descr="ne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1214422"/>
            <a:ext cx="1600200" cy="85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How to face your major challenge: </a:t>
            </a:r>
            <a:br>
              <a:rPr lang="en-US" sz="2400" dirty="0" smtClean="0"/>
            </a:br>
            <a:r>
              <a:rPr lang="en-US" sz="2400" dirty="0" smtClean="0"/>
              <a:t>Do more with less, while reducing your carbon footprint </a:t>
            </a:r>
            <a:endParaRPr lang="en-US" sz="24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>
                <a:solidFill>
                  <a:schemeClr val="tx1"/>
                </a:solidFill>
              </a:rPr>
              <a:t>Scan more with less effort</a:t>
            </a:r>
          </a:p>
          <a:p>
            <a:r>
              <a:rPr lang="en-GB" sz="2400" dirty="0" smtClean="0">
                <a:solidFill>
                  <a:schemeClr val="tx1"/>
                </a:solidFill>
              </a:rPr>
              <a:t>Process more with less effort</a:t>
            </a:r>
          </a:p>
          <a:p>
            <a:pPr>
              <a:buNone/>
            </a:pPr>
            <a:endParaRPr lang="en-GB" sz="2400" dirty="0" smtClean="0">
              <a:solidFill>
                <a:schemeClr val="tx1"/>
              </a:solidFill>
            </a:endParaRPr>
          </a:p>
          <a:p>
            <a:r>
              <a:rPr lang="en-GB" sz="2400" dirty="0" smtClean="0">
                <a:solidFill>
                  <a:schemeClr val="tx1"/>
                </a:solidFill>
              </a:rPr>
              <a:t>Reduce the paper by converting it to electronic documents</a:t>
            </a:r>
          </a:p>
          <a:p>
            <a:r>
              <a:rPr lang="en-GB" sz="2400" dirty="0" smtClean="0">
                <a:solidFill>
                  <a:schemeClr val="tx1"/>
                </a:solidFill>
              </a:rPr>
              <a:t>Reduce the storage space needed with iHQC =&gt; less drives</a:t>
            </a:r>
          </a:p>
          <a:p>
            <a:r>
              <a:rPr lang="en-GB" sz="2400" dirty="0" smtClean="0">
                <a:solidFill>
                  <a:schemeClr val="tx1"/>
                </a:solidFill>
              </a:rPr>
              <a:t>Reduce the network bandwidth with iHQC =&gt; lighter networks</a:t>
            </a:r>
          </a:p>
        </p:txBody>
      </p:sp>
      <p:pic>
        <p:nvPicPr>
          <p:cNvPr id="6" name="Picture 5" descr="IRIS-label-DoMoreWithLes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5572140"/>
            <a:ext cx="1553757" cy="1008000"/>
          </a:xfrm>
          <a:prstGeom prst="rect">
            <a:avLst/>
          </a:prstGeom>
        </p:spPr>
      </p:pic>
      <p:pic>
        <p:nvPicPr>
          <p:cNvPr id="7" name="Picture 6" descr="IRIS-green-labe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45848" y="5572140"/>
            <a:ext cx="1651748" cy="1071570"/>
          </a:xfrm>
          <a:prstGeom prst="rect">
            <a:avLst/>
          </a:prstGeom>
        </p:spPr>
      </p:pic>
      <p:pic>
        <p:nvPicPr>
          <p:cNvPr id="8" name="Picture 2" descr="C:\Users\pdm\AppData\Local\Microsoft\Windows\Temporary Internet Files\Content.Outlook\ELVTNC0O\MS_Gold_Certified_Transp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4786322"/>
            <a:ext cx="2578189" cy="142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RISLink2010-PPT-cover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714348" y="2928934"/>
            <a:ext cx="7772400" cy="1470025"/>
          </a:xfrm>
        </p:spPr>
        <p:txBody>
          <a:bodyPr/>
          <a:lstStyle/>
          <a:p>
            <a:r>
              <a:rPr lang="en-GB" dirty="0" smtClean="0"/>
              <a:t>Thank you for your attention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357290" y="4429132"/>
            <a:ext cx="6400800" cy="1752600"/>
          </a:xfrm>
        </p:spPr>
        <p:txBody>
          <a:bodyPr/>
          <a:lstStyle/>
          <a:p>
            <a:r>
              <a:rPr lang="en-GB" dirty="0" smtClean="0"/>
              <a:t>Please visit our booths</a:t>
            </a:r>
            <a:endParaRPr lang="en-US" dirty="0"/>
          </a:p>
        </p:txBody>
      </p:sp>
      <p:pic>
        <p:nvPicPr>
          <p:cNvPr id="7" name="Picture 6" descr="normal_0-IRISLinkcom-blue-u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80156"/>
            <a:ext cx="3143248" cy="1477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Smiley Face 8"/>
          <p:cNvSpPr/>
          <p:nvPr/>
        </p:nvSpPr>
        <p:spPr bwMode="auto">
          <a:xfrm>
            <a:off x="3857620" y="5143512"/>
            <a:ext cx="1428760" cy="1285884"/>
          </a:xfrm>
          <a:prstGeom prst="smileyFace">
            <a:avLst/>
          </a:prstGeom>
          <a:solidFill>
            <a:srgbClr val="FFFF00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extrusionH="82550" contourW="12700" prstMaterial="softEdge">
            <a:bevelT w="152400" h="152400"/>
            <a:bevelB w="152400" h="152400"/>
            <a:extrusionClr>
              <a:schemeClr val="bg1"/>
            </a:extrusionClr>
            <a:contourClr>
              <a:schemeClr val="bg1"/>
            </a:contourClr>
          </a:sp3d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799</Words>
  <Application>Microsoft Office PowerPoint</Application>
  <PresentationFormat>On-screen Show (4:3)</PresentationFormat>
  <Paragraphs>194</Paragraphs>
  <Slides>27</Slides>
  <Notes>16</Notes>
  <HiddenSlides>0</HiddenSlides>
  <MMClips>1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29" baseType="lpstr">
      <vt:lpstr>Office Theme</vt:lpstr>
      <vt:lpstr>Custom Design</vt:lpstr>
      <vt:lpstr>Document Capture with  I.R.I.S. scanning platform to Microsoft SharePoint</vt:lpstr>
      <vt:lpstr>Typical Company Needs</vt:lpstr>
      <vt:lpstr>Slide 3</vt:lpstr>
      <vt:lpstr>Slide 4</vt:lpstr>
      <vt:lpstr>Slide 5</vt:lpstr>
      <vt:lpstr>Slide 6</vt:lpstr>
      <vt:lpstr>Slide 7</vt:lpstr>
      <vt:lpstr>User’s workflow</vt:lpstr>
      <vt:lpstr>Slide 9</vt:lpstr>
      <vt:lpstr>Slide 10</vt:lpstr>
      <vt:lpstr>Automatic</vt:lpstr>
      <vt:lpstr>Slide 12</vt:lpstr>
      <vt:lpstr>Slide 13</vt:lpstr>
      <vt:lpstr>IRISPowerscan™ to SharePoint</vt:lpstr>
      <vt:lpstr>IRISPowerscan™ to SharePoint</vt:lpstr>
      <vt:lpstr>Microsoft SharePoint Add-on</vt:lpstr>
      <vt:lpstr>Slide 17</vt:lpstr>
      <vt:lpstr>Slide 18</vt:lpstr>
      <vt:lpstr>Slide 19</vt:lpstr>
      <vt:lpstr>Live demonstration</vt:lpstr>
      <vt:lpstr>Slide 21</vt:lpstr>
      <vt:lpstr>Separation &amp; Indexing</vt:lpstr>
      <vt:lpstr>Slide 23</vt:lpstr>
      <vt:lpstr>Other connectors</vt:lpstr>
      <vt:lpstr>Create you own Connector </vt:lpstr>
      <vt:lpstr>How to face your major challenge:  Do more with less, while reducing your carbon footprint </vt:lpstr>
      <vt:lpstr>Thank you for your attention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2009-01-28T07:05:14Z</dcterms:created>
  <dcterms:modified xsi:type="dcterms:W3CDTF">2010-02-08T20:40:45Z</dcterms:modified>
</cp:coreProperties>
</file>